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4"/>
  </p:sldMasterIdLst>
  <p:notesMasterIdLst>
    <p:notesMasterId r:id="rId42"/>
  </p:notesMasterIdLst>
  <p:handoutMasterIdLst>
    <p:handoutMasterId r:id="rId43"/>
  </p:handoutMasterIdLst>
  <p:sldIdLst>
    <p:sldId id="382" r:id="rId5"/>
    <p:sldId id="431" r:id="rId6"/>
    <p:sldId id="398" r:id="rId7"/>
    <p:sldId id="399" r:id="rId8"/>
    <p:sldId id="394" r:id="rId9"/>
    <p:sldId id="395" r:id="rId10"/>
    <p:sldId id="380" r:id="rId11"/>
    <p:sldId id="381" r:id="rId12"/>
    <p:sldId id="405" r:id="rId13"/>
    <p:sldId id="406" r:id="rId14"/>
    <p:sldId id="429" r:id="rId15"/>
    <p:sldId id="428" r:id="rId16"/>
    <p:sldId id="408" r:id="rId17"/>
    <p:sldId id="430" r:id="rId18"/>
    <p:sldId id="401" r:id="rId19"/>
    <p:sldId id="386" r:id="rId20"/>
    <p:sldId id="392" r:id="rId21"/>
    <p:sldId id="385" r:id="rId22"/>
    <p:sldId id="389" r:id="rId23"/>
    <p:sldId id="426" r:id="rId24"/>
    <p:sldId id="427" r:id="rId25"/>
    <p:sldId id="409" r:id="rId26"/>
    <p:sldId id="410" r:id="rId27"/>
    <p:sldId id="411" r:id="rId28"/>
    <p:sldId id="412" r:id="rId29"/>
    <p:sldId id="432" r:id="rId30"/>
    <p:sldId id="433" r:id="rId31"/>
    <p:sldId id="434" r:id="rId32"/>
    <p:sldId id="435" r:id="rId33"/>
    <p:sldId id="436" r:id="rId34"/>
    <p:sldId id="437" r:id="rId35"/>
    <p:sldId id="438" r:id="rId36"/>
    <p:sldId id="439" r:id="rId37"/>
    <p:sldId id="440" r:id="rId38"/>
    <p:sldId id="441" r:id="rId39"/>
    <p:sldId id="442" r:id="rId40"/>
    <p:sldId id="443" r:id="rId41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ts val="2500"/>
      </a:lnSpc>
      <a:spcBef>
        <a:spcPct val="0"/>
      </a:spcBef>
      <a:spcAft>
        <a:spcPts val="1000"/>
      </a:spcAft>
      <a:buClr>
        <a:srgbClr val="FDAA03"/>
      </a:buClr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ts val="2500"/>
      </a:lnSpc>
      <a:spcBef>
        <a:spcPct val="0"/>
      </a:spcBef>
      <a:spcAft>
        <a:spcPts val="1000"/>
      </a:spcAft>
      <a:buClr>
        <a:srgbClr val="FDAA03"/>
      </a:buClr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ts val="2500"/>
      </a:lnSpc>
      <a:spcBef>
        <a:spcPct val="0"/>
      </a:spcBef>
      <a:spcAft>
        <a:spcPts val="1000"/>
      </a:spcAft>
      <a:buClr>
        <a:srgbClr val="FDAA03"/>
      </a:buClr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ts val="2500"/>
      </a:lnSpc>
      <a:spcBef>
        <a:spcPct val="0"/>
      </a:spcBef>
      <a:spcAft>
        <a:spcPts val="1000"/>
      </a:spcAft>
      <a:buClr>
        <a:srgbClr val="FDAA03"/>
      </a:buClr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ts val="2500"/>
      </a:lnSpc>
      <a:spcBef>
        <a:spcPct val="0"/>
      </a:spcBef>
      <a:spcAft>
        <a:spcPts val="1000"/>
      </a:spcAft>
      <a:buClr>
        <a:srgbClr val="FDAA03"/>
      </a:buClr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arren, Kim" initials="WK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00"/>
    <a:srgbClr val="FFCC66"/>
    <a:srgbClr val="DA111C"/>
    <a:srgbClr val="C9CA01"/>
    <a:srgbClr val="D9DA01"/>
    <a:srgbClr val="0046AD"/>
    <a:srgbClr val="B6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1830" autoAdjust="0"/>
  </p:normalViewPr>
  <p:slideViewPr>
    <p:cSldViewPr snapToGrid="0">
      <p:cViewPr varScale="1">
        <p:scale>
          <a:sx n="132" d="100"/>
          <a:sy n="132" d="100"/>
        </p:scale>
        <p:origin x="-1672" y="-112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-1974" y="-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interSettings" Target="printerSettings/printerSettings1.bin"/><Relationship Id="rId4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Aft>
                <a:spcPct val="0"/>
              </a:spcAft>
              <a:buClrTx/>
              <a:defRPr sz="1200" b="0"/>
            </a:lvl1pPr>
          </a:lstStyle>
          <a:p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Aft>
                <a:spcPct val="0"/>
              </a:spcAft>
              <a:buClrTx/>
              <a:defRPr sz="1200" b="0"/>
            </a:lvl1pPr>
          </a:lstStyle>
          <a:p>
            <a:endParaRPr lang="en-US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Aft>
                <a:spcPct val="0"/>
              </a:spcAft>
              <a:buClrTx/>
              <a:defRPr sz="1200" b="0"/>
            </a:lvl1pPr>
          </a:lstStyle>
          <a:p>
            <a:endParaRPr lang="en-US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Aft>
                <a:spcPct val="0"/>
              </a:spcAft>
              <a:buClrTx/>
              <a:defRPr sz="1200" b="0"/>
            </a:lvl1pPr>
          </a:lstStyle>
          <a:p>
            <a:fld id="{FEA2C0C7-6E20-4D11-829A-FB0064360B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6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Aft>
                <a:spcPct val="0"/>
              </a:spcAft>
              <a:buClrTx/>
              <a:defRPr sz="1200" b="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Aft>
                <a:spcPct val="0"/>
              </a:spcAft>
              <a:buClrTx/>
              <a:defRPr sz="1200" b="0"/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 eaLnBrk="1" hangingPunct="1">
              <a:lnSpc>
                <a:spcPct val="100000"/>
              </a:lnSpc>
              <a:spcAft>
                <a:spcPct val="0"/>
              </a:spcAft>
              <a:buClrTx/>
              <a:defRPr sz="1200" b="0"/>
            </a:lvl1pPr>
          </a:lstStyle>
          <a:p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Aft>
                <a:spcPct val="0"/>
              </a:spcAft>
              <a:buClrTx/>
              <a:defRPr sz="1200" b="0"/>
            </a:lvl1pPr>
          </a:lstStyle>
          <a:p>
            <a:fld id="{575D93EA-E77E-4ECF-AC89-CC6B81F2E61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806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2FE1C3-FF7E-4A3C-9DEA-E6B5525D8182}" type="slidenum">
              <a:rPr lang="en-US"/>
              <a:pPr/>
              <a:t>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ts val="1800"/>
              </a:spcAft>
              <a:buClr>
                <a:srgbClr val="B6BF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“The Value of Ambulatory Care Measures:  A Review of Clinical and Financial Impact from an Employer/Payer Perspective”  (June, 2008)  www.ajmc.com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D93EA-E77E-4ECF-AC89-CC6B81F2E61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5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ts val="1800"/>
              </a:spcAft>
              <a:buClr>
                <a:srgbClr val="B6BF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“The Value of Ambulatory Care Measures:  A Review of Clinical and Financial Impact from an Employer/Payer Perspective”  (June, 2008)  www.ajmc.com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D93EA-E77E-4ECF-AC89-CC6B81F2E61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5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ts val="1800"/>
              </a:spcAft>
              <a:buClr>
                <a:srgbClr val="B6BF0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“The Value of Ambulatory Care Measures:  A Review of Clinical and Financial Impact from an Employer/Payer Perspective”  (June, 2008)  www.ajmc.com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D93EA-E77E-4ECF-AC89-CC6B81F2E61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5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>
                <a:solidFill>
                  <a:srgbClr val="FF0000"/>
                </a:solidFill>
              </a:rPr>
              <a:t>Cyclomatic</a:t>
            </a:r>
            <a:r>
              <a:rPr lang="en-US" sz="1200" dirty="0" smtClean="0">
                <a:solidFill>
                  <a:srgbClr val="FF0000"/>
                </a:solidFill>
              </a:rPr>
              <a:t> Complexity a metric adopted by NIST and used for decades to assess the complexity of algorithms and software systems and to ensure software quality and implement-ability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D93EA-E77E-4ECF-AC89-CC6B81F2E61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31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References:</a:t>
            </a:r>
          </a:p>
          <a:p>
            <a:r>
              <a:rPr lang="en-US" dirty="0" err="1" smtClean="0">
                <a:effectLst/>
              </a:rPr>
              <a:t>Maciosek</a:t>
            </a:r>
            <a:r>
              <a:rPr lang="en-US" dirty="0" smtClean="0">
                <a:effectLst/>
              </a:rPr>
              <a:t>, Michael, Leif Solberg, Ashley </a:t>
            </a:r>
            <a:r>
              <a:rPr lang="en-US" dirty="0" err="1" smtClean="0">
                <a:effectLst/>
              </a:rPr>
              <a:t>Coffield</a:t>
            </a:r>
            <a:r>
              <a:rPr lang="en-US" dirty="0" smtClean="0">
                <a:effectLst/>
              </a:rPr>
              <a:t>, Nichol Edwards, and Michael Goodman. “Influenza Vaccination: Health Impact and Cost Effectiveness Among Adults Aged 50 to 64 and 65 and Older.” </a:t>
            </a:r>
            <a:r>
              <a:rPr lang="en-US" i="1" dirty="0" smtClean="0">
                <a:effectLst/>
              </a:rPr>
              <a:t>American Journal of Preventive Medicine</a:t>
            </a:r>
            <a:r>
              <a:rPr lang="en-US" dirty="0" smtClean="0">
                <a:effectLst/>
              </a:rPr>
              <a:t> 31, no. 1 (2006): 72–79.</a:t>
            </a:r>
          </a:p>
          <a:p>
            <a:r>
              <a:rPr lang="en-US" dirty="0" smtClean="0">
                <a:effectLst/>
              </a:rPr>
              <a:t>“National Vital Statistics Report” 60, no. 4. Deaths: Preliminary Data for 2010 (January 11, 2012). http://www.cdc.gov/nchs/data/nvsr/nvsr60/nvsr60_04.pdf.</a:t>
            </a:r>
          </a:p>
          <a:p>
            <a:r>
              <a:rPr lang="en-US" dirty="0" smtClean="0">
                <a:effectLst/>
              </a:rPr>
              <a:t>“The State of Health Care Quality”. National Committee for Quality Assurance, 2010. http://www.ncqa.org/portals/0/state%20of%20health%20care/2010/sohc%202010%20-%20full2.pdf.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5D93EA-E77E-4ECF-AC89-CC6B81F2E61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01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4" name="Text Box 34"/>
          <p:cNvSpPr txBox="1">
            <a:spLocks noChangeArrowheads="1"/>
          </p:cNvSpPr>
          <p:nvPr/>
        </p:nvSpPr>
        <p:spPr bwMode="auto">
          <a:xfrm>
            <a:off x="6411925" y="6541093"/>
            <a:ext cx="259237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  <a:spcAft>
                <a:spcPct val="0"/>
              </a:spcAft>
              <a:buClrTx/>
            </a:pPr>
            <a:r>
              <a:rPr lang="en-US" altLang="en-US" sz="800" b="0" dirty="0" smtClean="0"/>
              <a:t>© 2012</a:t>
            </a:r>
            <a:r>
              <a:rPr lang="en-US" altLang="en-US" sz="800" b="0" baseline="0" dirty="0" smtClean="0"/>
              <a:t> </a:t>
            </a:r>
            <a:r>
              <a:rPr lang="en-US" altLang="en-US" sz="800" b="0" dirty="0" smtClean="0"/>
              <a:t>The MITRE Corporation. All rights Reserved.</a:t>
            </a:r>
            <a:endParaRPr lang="en-US" altLang="en-US" sz="800" b="0" dirty="0"/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2020888" y="0"/>
            <a:ext cx="341312" cy="685800"/>
          </a:xfrm>
          <a:prstGeom prst="rect">
            <a:avLst/>
          </a:prstGeom>
          <a:solidFill>
            <a:srgbClr val="B6B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362200" y="0"/>
            <a:ext cx="6781800" cy="990600"/>
          </a:xfrm>
          <a:prstGeom prst="rect">
            <a:avLst/>
          </a:prstGeom>
          <a:solidFill>
            <a:srgbClr val="0046A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4189413"/>
            <a:ext cx="4602163" cy="763587"/>
          </a:xfrm>
        </p:spPr>
        <p:txBody>
          <a:bodyPr/>
          <a:lstStyle>
            <a:lvl1pPr marL="0" indent="0">
              <a:buFont typeface="Wingdings" pitchFamily="2" charset="2"/>
              <a:buNone/>
              <a:defRPr b="0"/>
            </a:lvl1pPr>
          </a:lstStyle>
          <a:p>
            <a:r>
              <a:rPr lang="en-US" altLang="en-US" smtClean="0"/>
              <a:t>Click to edit Master subtitle style</a:t>
            </a:r>
            <a:endParaRPr lang="en-US" altLang="en-US"/>
          </a:p>
        </p:txBody>
      </p:sp>
      <p:sp>
        <p:nvSpPr>
          <p:cNvPr id="5129" name="Rectangle 9"/>
          <p:cNvSpPr>
            <a:spLocks noGrp="1" noChangeArrowheads="1"/>
          </p:cNvSpPr>
          <p:nvPr>
            <p:ph type="ctrTitle" sz="quarter"/>
          </p:nvPr>
        </p:nvSpPr>
        <p:spPr>
          <a:xfrm>
            <a:off x="2133600" y="2286000"/>
            <a:ext cx="6477000" cy="1143000"/>
          </a:xfrm>
        </p:spPr>
        <p:txBody>
          <a:bodyPr anchor="ctr"/>
          <a:lstStyle>
            <a:lvl1pPr>
              <a:lnSpc>
                <a:spcPts val="44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47" name="Text Box 27"/>
          <p:cNvSpPr txBox="1">
            <a:spLocks noChangeArrowheads="1"/>
          </p:cNvSpPr>
          <p:nvPr/>
        </p:nvSpPr>
        <p:spPr bwMode="auto">
          <a:xfrm>
            <a:off x="2286000" y="6541093"/>
            <a:ext cx="1981200" cy="240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defTabSz="914400">
              <a:lnSpc>
                <a:spcPts val="1300"/>
              </a:lnSpc>
              <a:spcAft>
                <a:spcPct val="0"/>
              </a:spcAft>
            </a:pPr>
            <a:r>
              <a:rPr lang="en-US" sz="800" b="0" dirty="0"/>
              <a:t>For Internal MITRE </a:t>
            </a:r>
            <a:r>
              <a:rPr lang="en-US" sz="800" b="0" dirty="0" smtClean="0"/>
              <a:t>Use.</a:t>
            </a:r>
            <a:endParaRPr lang="en-US" sz="800" b="0" dirty="0"/>
          </a:p>
        </p:txBody>
      </p:sp>
      <p:pic>
        <p:nvPicPr>
          <p:cNvPr id="5148" name="Picture 28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" y="6400800"/>
            <a:ext cx="804862" cy="25241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Arial" pitchFamily="34" charset="0"/>
              <a:buChar char="■"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A538793-F95B-4CFC-9A87-DBAD57B24C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86715"/>
            <a:ext cx="7772400" cy="1362075"/>
          </a:xfrm>
        </p:spPr>
        <p:txBody>
          <a:bodyPr/>
          <a:lstStyle>
            <a:lvl1pPr algn="l">
              <a:defRPr sz="32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886528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7127CB1-B9F0-4851-9763-EA453DC0ED0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400" y="1295400"/>
            <a:ext cx="3771900" cy="4808538"/>
          </a:xfrm>
        </p:spPr>
        <p:txBody>
          <a:bodyPr/>
          <a:lstStyle>
            <a:lvl1pPr>
              <a:buFont typeface="Arial" pitchFamily="34" charset="0"/>
              <a:buChar char="■"/>
              <a:defRPr sz="2000">
                <a:latin typeface="Arial" pitchFamily="34" charset="0"/>
              </a:defRPr>
            </a:lvl1pPr>
            <a:lvl2pPr>
              <a:defRPr sz="1800">
                <a:latin typeface="Arial" pitchFamily="34" charset="0"/>
              </a:defRPr>
            </a:lvl2pPr>
            <a:lvl3pPr>
              <a:buFont typeface="Arial" pitchFamily="34" charset="0"/>
              <a:buChar char="■"/>
              <a:defRPr sz="1600">
                <a:latin typeface="Arial" pitchFamily="34" charset="0"/>
              </a:defRPr>
            </a:lvl3pPr>
            <a:lvl4pPr>
              <a:defRPr sz="1400">
                <a:latin typeface="Arial" pitchFamily="34" charset="0"/>
              </a:defRPr>
            </a:lvl4pPr>
            <a:lvl5pPr>
              <a:defRPr sz="1400">
                <a:latin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4700" y="1295400"/>
            <a:ext cx="3771900" cy="4808538"/>
          </a:xfrm>
        </p:spPr>
        <p:txBody>
          <a:bodyPr/>
          <a:lstStyle>
            <a:lvl1pPr>
              <a:defRPr sz="2000">
                <a:latin typeface="Arial" pitchFamily="34" charset="0"/>
              </a:defRPr>
            </a:lvl1pPr>
            <a:lvl2pPr>
              <a:defRPr sz="1800">
                <a:latin typeface="Arial" pitchFamily="34" charset="0"/>
              </a:defRPr>
            </a:lvl2pPr>
            <a:lvl3pPr>
              <a:defRPr sz="1600">
                <a:latin typeface="Arial" pitchFamily="34" charset="0"/>
              </a:defRPr>
            </a:lvl3pPr>
            <a:lvl4pPr>
              <a:defRPr sz="1400">
                <a:latin typeface="Arial" pitchFamily="34" charset="0"/>
              </a:defRPr>
            </a:lvl4pPr>
            <a:lvl5pPr>
              <a:defRPr sz="1400">
                <a:latin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3337DF1-FFD0-467C-AEC8-891FB64B6D8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385EAEB-546A-4E88-B145-1FAD9C4081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EC1F5EB-BA1D-4F22-94ED-B2480B2BF32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400800"/>
            <a:ext cx="5334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64" tIns="46033" rIns="92064" bIns="46033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20000"/>
              </a:lnSpc>
              <a:spcAft>
                <a:spcPct val="0"/>
              </a:spcAft>
              <a:buClrTx/>
              <a:defRPr sz="800">
                <a:solidFill>
                  <a:schemeClr val="tx2"/>
                </a:solidFill>
              </a:defRPr>
            </a:lvl1pPr>
          </a:lstStyle>
          <a:p>
            <a:fld id="{2C333527-BB03-47C3-B68C-229951B94A0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7162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295400"/>
            <a:ext cx="7696200" cy="480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7740650" y="0"/>
            <a:ext cx="1403350" cy="127000"/>
          </a:xfrm>
          <a:prstGeom prst="rect">
            <a:avLst/>
          </a:prstGeom>
          <a:solidFill>
            <a:srgbClr val="B6B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7" name="Rectangle 11"/>
          <p:cNvSpPr>
            <a:spLocks noChangeArrowheads="1"/>
          </p:cNvSpPr>
          <p:nvPr/>
        </p:nvSpPr>
        <p:spPr bwMode="auto">
          <a:xfrm>
            <a:off x="7886700" y="0"/>
            <a:ext cx="1257300" cy="220663"/>
          </a:xfrm>
          <a:prstGeom prst="rect">
            <a:avLst/>
          </a:prstGeom>
          <a:solidFill>
            <a:srgbClr val="0046A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4122" name="Line 26"/>
          <p:cNvSpPr>
            <a:spLocks noChangeShapeType="1"/>
          </p:cNvSpPr>
          <p:nvPr/>
        </p:nvSpPr>
        <p:spPr bwMode="auto">
          <a:xfrm>
            <a:off x="152400" y="6400800"/>
            <a:ext cx="8763000" cy="0"/>
          </a:xfrm>
          <a:prstGeom prst="line">
            <a:avLst/>
          </a:prstGeom>
          <a:noFill/>
          <a:ln w="6350">
            <a:solidFill>
              <a:srgbClr val="B6BF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4127" name="Picture 31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5738" y="6489700"/>
            <a:ext cx="804862" cy="252413"/>
          </a:xfrm>
          <a:prstGeom prst="rect">
            <a:avLst/>
          </a:prstGeom>
          <a:noFill/>
        </p:spPr>
      </p:pic>
      <p:sp>
        <p:nvSpPr>
          <p:cNvPr id="11" name="Text Box 34"/>
          <p:cNvSpPr txBox="1">
            <a:spLocks noChangeArrowheads="1"/>
          </p:cNvSpPr>
          <p:nvPr/>
        </p:nvSpPr>
        <p:spPr bwMode="auto">
          <a:xfrm>
            <a:off x="6411926" y="6541093"/>
            <a:ext cx="259237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  <a:spcAft>
                <a:spcPct val="0"/>
              </a:spcAft>
              <a:buClrTx/>
            </a:pPr>
            <a:r>
              <a:rPr lang="en-US" altLang="en-US" sz="800" b="0" dirty="0" smtClean="0"/>
              <a:t>© 2012</a:t>
            </a:r>
            <a:r>
              <a:rPr lang="en-US" altLang="en-US" sz="800" b="0" baseline="0" dirty="0" smtClean="0"/>
              <a:t> </a:t>
            </a:r>
            <a:r>
              <a:rPr lang="en-US" altLang="en-US" sz="800" b="0" dirty="0" smtClean="0"/>
              <a:t>The MITRE Corporation. All rights Reserved.</a:t>
            </a:r>
            <a:endParaRPr lang="en-US" altLang="en-US" sz="800" b="0" dirty="0"/>
          </a:p>
        </p:txBody>
      </p:sp>
      <p:sp>
        <p:nvSpPr>
          <p:cNvPr id="12" name="Text Box 27"/>
          <p:cNvSpPr txBox="1">
            <a:spLocks noChangeArrowheads="1"/>
          </p:cNvSpPr>
          <p:nvPr/>
        </p:nvSpPr>
        <p:spPr bwMode="auto">
          <a:xfrm>
            <a:off x="2285999" y="6541093"/>
            <a:ext cx="3527523" cy="251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defTabSz="914400">
              <a:lnSpc>
                <a:spcPts val="1300"/>
              </a:lnSpc>
              <a:spcAft>
                <a:spcPct val="0"/>
              </a:spcAft>
            </a:pPr>
            <a:r>
              <a:rPr lang="en-US" sz="800" b="0" dirty="0" smtClean="0"/>
              <a:t>Approved for Public Release. Case No. 12-4826.  Distribution Unlimited.</a:t>
            </a:r>
            <a:endParaRPr lang="en-US" sz="8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6" r:id="rId6"/>
  </p:sldLayoutIdLst>
  <p:hf hdr="0" ftr="0" dt="0"/>
  <p:txStyles>
    <p:titleStyle>
      <a:lvl1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rgbClr val="000099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rgbClr val="000099"/>
          </a:solidFill>
          <a:latin typeface="Arial" charset="0"/>
        </a:defRPr>
      </a:lvl2pPr>
      <a:lvl3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rgbClr val="000099"/>
          </a:solidFill>
          <a:latin typeface="Arial" charset="0"/>
        </a:defRPr>
      </a:lvl3pPr>
      <a:lvl4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rgbClr val="000099"/>
          </a:solidFill>
          <a:latin typeface="Arial" charset="0"/>
        </a:defRPr>
      </a:lvl4pPr>
      <a:lvl5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rgbClr val="000099"/>
          </a:solidFill>
          <a:latin typeface="Arial" charset="0"/>
        </a:defRPr>
      </a:lvl5pPr>
      <a:lvl6pPr marL="4572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rgbClr val="000099"/>
          </a:solidFill>
          <a:latin typeface="Arial" charset="0"/>
        </a:defRPr>
      </a:lvl6pPr>
      <a:lvl7pPr marL="9144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rgbClr val="000099"/>
          </a:solidFill>
          <a:latin typeface="Arial" charset="0"/>
        </a:defRPr>
      </a:lvl7pPr>
      <a:lvl8pPr marL="13716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rgbClr val="000099"/>
          </a:solidFill>
          <a:latin typeface="Arial" charset="0"/>
        </a:defRPr>
      </a:lvl8pPr>
      <a:lvl9pPr marL="18288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rgbClr val="000099"/>
          </a:solidFill>
          <a:latin typeface="Arial" charset="0"/>
        </a:defRPr>
      </a:lvl9pPr>
    </p:titleStyle>
    <p:bodyStyle>
      <a:lvl1pPr marL="227013" indent="-227013" algn="l" rtl="0" eaLnBrk="1" fontAlgn="base" hangingPunct="1">
        <a:lnSpc>
          <a:spcPts val="2000"/>
        </a:lnSpc>
        <a:spcBef>
          <a:spcPct val="0"/>
        </a:spcBef>
        <a:spcAft>
          <a:spcPts val="800"/>
        </a:spcAft>
        <a:buClr>
          <a:srgbClr val="B6BF00"/>
        </a:buClr>
        <a:buSzPct val="100000"/>
        <a:buFont typeface="Arial" pitchFamily="34" charset="0"/>
        <a:buChar char="■"/>
        <a:defRPr sz="2000" b="1" baseline="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568325" indent="-227013" algn="l" rtl="0" eaLnBrk="1" fontAlgn="base" hangingPunct="1">
        <a:lnSpc>
          <a:spcPts val="1800"/>
        </a:lnSpc>
        <a:spcBef>
          <a:spcPct val="0"/>
        </a:spcBef>
        <a:spcAft>
          <a:spcPts val="800"/>
        </a:spcAft>
        <a:buClr>
          <a:srgbClr val="B6BF00"/>
        </a:buClr>
        <a:buFont typeface="Arial" pitchFamily="34" charset="0"/>
        <a:buChar char="–"/>
        <a:defRPr b="1">
          <a:solidFill>
            <a:schemeClr val="tx1"/>
          </a:solidFill>
          <a:latin typeface="+mn-lt"/>
        </a:defRPr>
      </a:lvl2pPr>
      <a:lvl3pPr marL="909638" indent="-168275" algn="l" rtl="0" eaLnBrk="1" fontAlgn="base" hangingPunct="1">
        <a:lnSpc>
          <a:spcPts val="1600"/>
        </a:lnSpc>
        <a:spcBef>
          <a:spcPct val="0"/>
        </a:spcBef>
        <a:spcAft>
          <a:spcPts val="800"/>
        </a:spcAft>
        <a:buClr>
          <a:srgbClr val="B6BF00"/>
        </a:buClr>
        <a:buSzPct val="100000"/>
        <a:buFont typeface="Arial" pitchFamily="34" charset="0"/>
        <a:buChar char="■"/>
        <a:defRPr sz="1600" b="1">
          <a:solidFill>
            <a:schemeClr val="tx1"/>
          </a:solidFill>
          <a:latin typeface="+mn-lt"/>
        </a:defRPr>
      </a:lvl3pPr>
      <a:lvl4pPr marL="1143000" indent="-114300" algn="l" rtl="0" eaLnBrk="1" fontAlgn="base" hangingPunct="1">
        <a:lnSpc>
          <a:spcPts val="1400"/>
        </a:lnSpc>
        <a:spcBef>
          <a:spcPct val="0"/>
        </a:spcBef>
        <a:spcAft>
          <a:spcPts val="800"/>
        </a:spcAft>
        <a:buClr>
          <a:srgbClr val="B6BF00"/>
        </a:buClr>
        <a:buFont typeface="Arial" pitchFamily="34" charset="0"/>
        <a:buChar char="­"/>
        <a:defRPr sz="1400" b="1">
          <a:solidFill>
            <a:schemeClr val="tx1"/>
          </a:solidFill>
          <a:latin typeface="+mn-lt"/>
        </a:defRPr>
      </a:lvl4pPr>
      <a:lvl5pPr marL="1371600" indent="-114300" algn="l" rtl="0" eaLnBrk="1" fontAlgn="base" hangingPunct="1">
        <a:lnSpc>
          <a:spcPts val="1200"/>
        </a:lnSpc>
        <a:spcBef>
          <a:spcPct val="0"/>
        </a:spcBef>
        <a:spcAft>
          <a:spcPts val="800"/>
        </a:spcAft>
        <a:buClr>
          <a:srgbClr val="FDAA03"/>
        </a:buClr>
        <a:buSzPct val="70000"/>
        <a:buFont typeface="Arial" pitchFamily="34" charset="0"/>
        <a:buChar char="■"/>
        <a:defRPr sz="1200" b="1">
          <a:solidFill>
            <a:schemeClr val="tx1"/>
          </a:solidFill>
          <a:latin typeface="+mn-lt"/>
        </a:defRPr>
      </a:lvl5pPr>
      <a:lvl6pPr marL="1828800" indent="-114300" algn="l" rtl="0" eaLnBrk="1" fontAlgn="base" hangingPunct="1">
        <a:lnSpc>
          <a:spcPts val="1200"/>
        </a:lnSpc>
        <a:spcBef>
          <a:spcPct val="0"/>
        </a:spcBef>
        <a:spcAft>
          <a:spcPts val="800"/>
        </a:spcAft>
        <a:buClr>
          <a:srgbClr val="FDAA03"/>
        </a:buClr>
        <a:buSzPct val="50000"/>
        <a:buFont typeface="Wingdings" pitchFamily="2" charset="2"/>
        <a:buChar char="n"/>
        <a:defRPr sz="1200" b="1">
          <a:solidFill>
            <a:schemeClr val="tx1"/>
          </a:solidFill>
          <a:latin typeface="+mn-lt"/>
        </a:defRPr>
      </a:lvl6pPr>
      <a:lvl7pPr marL="2286000" indent="-114300" algn="l" rtl="0" eaLnBrk="1" fontAlgn="base" hangingPunct="1">
        <a:lnSpc>
          <a:spcPts val="1200"/>
        </a:lnSpc>
        <a:spcBef>
          <a:spcPct val="0"/>
        </a:spcBef>
        <a:spcAft>
          <a:spcPts val="800"/>
        </a:spcAft>
        <a:buClr>
          <a:srgbClr val="FDAA03"/>
        </a:buClr>
        <a:buSzPct val="50000"/>
        <a:buFont typeface="Wingdings" pitchFamily="2" charset="2"/>
        <a:buChar char="n"/>
        <a:defRPr sz="1200" b="1">
          <a:solidFill>
            <a:schemeClr val="tx1"/>
          </a:solidFill>
          <a:latin typeface="+mn-lt"/>
        </a:defRPr>
      </a:lvl7pPr>
      <a:lvl8pPr marL="2743200" indent="-114300" algn="l" rtl="0" eaLnBrk="1" fontAlgn="base" hangingPunct="1">
        <a:lnSpc>
          <a:spcPts val="1200"/>
        </a:lnSpc>
        <a:spcBef>
          <a:spcPct val="0"/>
        </a:spcBef>
        <a:spcAft>
          <a:spcPts val="800"/>
        </a:spcAft>
        <a:buClr>
          <a:srgbClr val="FDAA03"/>
        </a:buClr>
        <a:buSzPct val="50000"/>
        <a:buFont typeface="Wingdings" pitchFamily="2" charset="2"/>
        <a:buChar char="n"/>
        <a:defRPr sz="1200" b="1">
          <a:solidFill>
            <a:schemeClr val="tx1"/>
          </a:solidFill>
          <a:latin typeface="+mn-lt"/>
        </a:defRPr>
      </a:lvl8pPr>
      <a:lvl9pPr marL="3200400" indent="-114300" algn="l" rtl="0" eaLnBrk="1" fontAlgn="base" hangingPunct="1">
        <a:lnSpc>
          <a:spcPts val="1200"/>
        </a:lnSpc>
        <a:spcBef>
          <a:spcPct val="0"/>
        </a:spcBef>
        <a:spcAft>
          <a:spcPts val="800"/>
        </a:spcAft>
        <a:buClr>
          <a:srgbClr val="FDAA03"/>
        </a:buClr>
        <a:buSzPct val="50000"/>
        <a:buFont typeface="Wingdings" pitchFamily="2" charset="2"/>
        <a:buChar char="n"/>
        <a:defRPr sz="12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ei.cmu.edu/reports/97hb001.pdf" TargetMode="External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jschleit\Desktop\CTH_Briefing\advisory-board-read-ahead-f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>
          <a:xfrm>
            <a:off x="2284415" y="2582322"/>
            <a:ext cx="6477000" cy="1749747"/>
          </a:xfrm>
        </p:spPr>
        <p:txBody>
          <a:bodyPr/>
          <a:lstStyle/>
          <a:p>
            <a:r>
              <a:rPr lang="en-US" sz="3200" dirty="0" smtClean="0"/>
              <a:t>An Open Source Clinical Quality Modeling Framework</a:t>
            </a:r>
            <a:br>
              <a:rPr lang="en-US" sz="3200" dirty="0" smtClean="0"/>
            </a:br>
            <a:endParaRPr lang="en-US" sz="1800" dirty="0"/>
          </a:p>
        </p:txBody>
      </p:sp>
      <p:pic>
        <p:nvPicPr>
          <p:cNvPr id="2" name="Picture 1" descr="kamira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694" y="447261"/>
            <a:ext cx="5317502" cy="170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5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162800" cy="533400"/>
          </a:xfrm>
        </p:spPr>
        <p:txBody>
          <a:bodyPr/>
          <a:lstStyle/>
          <a:p>
            <a:r>
              <a:rPr lang="en-US" dirty="0" smtClean="0"/>
              <a:t>Model Financial Costs and Savings </a:t>
            </a: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979483" y="1220101"/>
            <a:ext cx="7696200" cy="4808538"/>
          </a:xfrm>
          <a:prstGeom prst="rect">
            <a:avLst/>
          </a:prstGeom>
        </p:spPr>
        <p:txBody>
          <a:bodyPr/>
          <a:lstStyle>
            <a:lvl1pPr marL="227013" indent="-227013" algn="l" rtl="0" eaLnBrk="1" fontAlgn="base" hangingPunct="1">
              <a:lnSpc>
                <a:spcPts val="2000"/>
              </a:lnSpc>
              <a:spcBef>
                <a:spcPct val="0"/>
              </a:spcBef>
              <a:spcAft>
                <a:spcPts val="800"/>
              </a:spcAft>
              <a:buClr>
                <a:srgbClr val="B6BF00"/>
              </a:buClr>
              <a:buSzPct val="100000"/>
              <a:buFont typeface="Arial" pitchFamily="34" charset="0"/>
              <a:buChar char="■"/>
              <a:defRPr sz="2000" b="1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568325" indent="-227013" algn="l" rtl="0" eaLnBrk="1" fontAlgn="base" hangingPunct="1">
              <a:lnSpc>
                <a:spcPts val="1800"/>
              </a:lnSpc>
              <a:spcBef>
                <a:spcPct val="0"/>
              </a:spcBef>
              <a:spcAft>
                <a:spcPts val="800"/>
              </a:spcAft>
              <a:buClr>
                <a:srgbClr val="B6BF00"/>
              </a:buClr>
              <a:buFont typeface="Arial" pitchFamily="34" charset="0"/>
              <a:buChar char="–"/>
              <a:defRPr b="1">
                <a:solidFill>
                  <a:schemeClr val="tx1"/>
                </a:solidFill>
                <a:latin typeface="+mn-lt"/>
              </a:defRPr>
            </a:lvl2pPr>
            <a:lvl3pPr marL="909638" indent="-168275" algn="l" rtl="0" eaLnBrk="1" fontAlgn="base" hangingPunct="1">
              <a:lnSpc>
                <a:spcPts val="1600"/>
              </a:lnSpc>
              <a:spcBef>
                <a:spcPct val="0"/>
              </a:spcBef>
              <a:spcAft>
                <a:spcPts val="800"/>
              </a:spcAft>
              <a:buClr>
                <a:srgbClr val="B6BF00"/>
              </a:buClr>
              <a:buSzPct val="100000"/>
              <a:buFont typeface="Arial" pitchFamily="34" charset="0"/>
              <a:buChar char="■"/>
              <a:defRPr sz="1600" b="1">
                <a:solidFill>
                  <a:schemeClr val="tx1"/>
                </a:solidFill>
                <a:latin typeface="+mn-lt"/>
              </a:defRPr>
            </a:lvl3pPr>
            <a:lvl4pPr marL="1143000" indent="-114300" algn="l" rtl="0" eaLnBrk="1" fontAlgn="base" hangingPunct="1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B6BF00"/>
              </a:buClr>
              <a:buFont typeface="Arial" pitchFamily="34" charset="0"/>
              <a:buChar char="­"/>
              <a:defRPr sz="1400" b="1">
                <a:solidFill>
                  <a:schemeClr val="tx1"/>
                </a:solidFill>
                <a:latin typeface="+mn-lt"/>
              </a:defRPr>
            </a:lvl4pPr>
            <a:lvl5pPr marL="1371600" indent="-114300" algn="l" rtl="0" eaLnBrk="1" fontAlgn="base" hangingPunct="1">
              <a:lnSpc>
                <a:spcPts val="12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70000"/>
              <a:buFont typeface="Arial" pitchFamily="34" charset="0"/>
              <a:buChar char="■"/>
              <a:defRPr sz="1200" b="1">
                <a:solidFill>
                  <a:schemeClr val="tx1"/>
                </a:solidFill>
                <a:latin typeface="+mn-lt"/>
              </a:defRPr>
            </a:lvl5pPr>
            <a:lvl6pPr marL="1828800" indent="-114300" algn="l" rtl="0" eaLnBrk="1" fontAlgn="base" hangingPunct="1">
              <a:lnSpc>
                <a:spcPts val="12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50000"/>
              <a:buFont typeface="Wingdings" pitchFamily="2" charset="2"/>
              <a:buChar char="n"/>
              <a:defRPr sz="1200" b="1">
                <a:solidFill>
                  <a:schemeClr val="tx1"/>
                </a:solidFill>
                <a:latin typeface="+mn-lt"/>
              </a:defRPr>
            </a:lvl6pPr>
            <a:lvl7pPr marL="2286000" indent="-114300" algn="l" rtl="0" eaLnBrk="1" fontAlgn="base" hangingPunct="1">
              <a:lnSpc>
                <a:spcPts val="12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50000"/>
              <a:buFont typeface="Wingdings" pitchFamily="2" charset="2"/>
              <a:buChar char="n"/>
              <a:defRPr sz="1200" b="1">
                <a:solidFill>
                  <a:schemeClr val="tx1"/>
                </a:solidFill>
                <a:latin typeface="+mn-lt"/>
              </a:defRPr>
            </a:lvl7pPr>
            <a:lvl8pPr marL="2743200" indent="-114300" algn="l" rtl="0" eaLnBrk="1" fontAlgn="base" hangingPunct="1">
              <a:lnSpc>
                <a:spcPts val="12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50000"/>
              <a:buFont typeface="Wingdings" pitchFamily="2" charset="2"/>
              <a:buChar char="n"/>
              <a:defRPr sz="1200" b="1">
                <a:solidFill>
                  <a:schemeClr val="tx1"/>
                </a:solidFill>
                <a:latin typeface="+mn-lt"/>
              </a:defRPr>
            </a:lvl8pPr>
            <a:lvl9pPr marL="3200400" indent="-114300" algn="l" rtl="0" eaLnBrk="1" fontAlgn="base" hangingPunct="1">
              <a:lnSpc>
                <a:spcPts val="12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50000"/>
              <a:buFont typeface="Wingdings" pitchFamily="2" charset="2"/>
              <a:buChar char="n"/>
              <a:defRPr sz="1200" b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Predicting short-term cost increases associated with improvements </a:t>
            </a:r>
            <a:r>
              <a:rPr lang="en-US" dirty="0"/>
              <a:t>in </a:t>
            </a:r>
            <a:r>
              <a:rPr lang="en-US" dirty="0" smtClean="0">
                <a:solidFill>
                  <a:srgbClr val="000000"/>
                </a:solidFill>
              </a:rPr>
              <a:t>CQM </a:t>
            </a:r>
            <a:r>
              <a:rPr lang="en-US" dirty="0" smtClean="0"/>
              <a:t>performance</a:t>
            </a:r>
            <a:endParaRPr lang="en-US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The majority of the </a:t>
            </a:r>
            <a:r>
              <a:rPr lang="en-US" dirty="0" smtClean="0">
                <a:solidFill>
                  <a:srgbClr val="000000"/>
                </a:solidFill>
              </a:rPr>
              <a:t>CQMs </a:t>
            </a:r>
            <a:r>
              <a:rPr lang="en-US" dirty="0" smtClean="0"/>
              <a:t>provide opportunities for providers to take action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Laboratory Test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Procedures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Medications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Etc.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CMS </a:t>
            </a:r>
            <a:r>
              <a:rPr lang="en-US" i="1" dirty="0" smtClean="0"/>
              <a:t>claims-based</a:t>
            </a:r>
            <a:r>
              <a:rPr lang="en-US" dirty="0" smtClean="0"/>
              <a:t> data contains upper bounds on provider compensation to address CQMs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err="1" smtClean="0"/>
              <a:t>Kamira</a:t>
            </a:r>
            <a:r>
              <a:rPr lang="en-US" dirty="0" smtClean="0"/>
              <a:t> will identify a short-term cost associated with addressing gaps in care with the Clinical Quality Measures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smtClean="0">
                <a:solidFill>
                  <a:srgbClr val="FF0000"/>
                </a:solidFill>
              </a:rPr>
              <a:t>Future plans for</a:t>
            </a:r>
            <a:r>
              <a:rPr lang="en-US" dirty="0" smtClean="0">
                <a:solidFill>
                  <a:srgbClr val="0046AD"/>
                </a:solidFill>
              </a:rPr>
              <a:t> </a:t>
            </a:r>
            <a:r>
              <a:rPr lang="en-US" dirty="0" err="1" smtClean="0">
                <a:solidFill>
                  <a:srgbClr val="0046AD"/>
                </a:solidFill>
              </a:rPr>
              <a:t>Kamira</a:t>
            </a:r>
            <a:r>
              <a:rPr lang="en-US" dirty="0" smtClean="0">
                <a:solidFill>
                  <a:srgbClr val="0046AD"/>
                </a:solidFill>
              </a:rPr>
              <a:t>: Forecasting cost savings by addressing improvements in the CQMs</a:t>
            </a:r>
          </a:p>
        </p:txBody>
      </p:sp>
      <p:pic>
        <p:nvPicPr>
          <p:cNvPr id="5" name="Picture 4" descr="kamira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00" y="234007"/>
            <a:ext cx="1399710" cy="4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2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 Influenza Vaccination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1982524"/>
              </p:ext>
            </p:extLst>
          </p:nvPr>
        </p:nvGraphicFramePr>
        <p:xfrm>
          <a:off x="662747" y="1066729"/>
          <a:ext cx="7822583" cy="2311183"/>
        </p:xfrm>
        <a:graphic>
          <a:graphicData uri="http://schemas.openxmlformats.org/drawingml/2006/table">
            <a:tbl>
              <a:tblPr/>
              <a:tblGrid>
                <a:gridCol w="1092841"/>
                <a:gridCol w="2177586"/>
                <a:gridCol w="1632339"/>
                <a:gridCol w="1513593"/>
                <a:gridCol w="1406224"/>
              </a:tblGrid>
              <a:tr h="692123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+mn-lt"/>
                        </a:rPr>
                        <a:t>Measure</a:t>
                      </a:r>
                      <a:endParaRPr lang="en-US" sz="1600" b="1" dirty="0">
                        <a:effectLst/>
                        <a:latin typeface="+mn-lt"/>
                      </a:endParaRPr>
                    </a:p>
                  </a:txBody>
                  <a:tcPr marL="23527" marR="23527" marT="23959" marB="23959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effectLst/>
                          <a:latin typeface="+mn-lt"/>
                        </a:rPr>
                        <a:t>Description</a:t>
                      </a:r>
                      <a:endParaRPr lang="en-US" sz="1600" b="1" dirty="0">
                        <a:effectLst/>
                        <a:latin typeface="+mn-lt"/>
                      </a:endParaRPr>
                    </a:p>
                  </a:txBody>
                  <a:tcPr marL="23527" marR="23527" marT="23959" marB="23959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Short Term Cost (Influenza Vaccination) 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527" marR="23527" marT="23959" marB="23959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600" b="1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 per Hospitalized Case,</a:t>
                      </a:r>
                      <a:r>
                        <a:rPr lang="en-US" sz="1600" b="1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ages 50-64</a:t>
                      </a:r>
                      <a:endParaRPr lang="en-US" sz="1600" b="1" kern="12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527" marR="23527" marT="23959" marB="23959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600" b="1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 per</a:t>
                      </a:r>
                      <a:r>
                        <a:rPr lang="en-US" sz="1600" b="1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Hospitalized Case, ages ≥ 65</a:t>
                      </a:r>
                      <a:endParaRPr lang="en-US" sz="1600" b="1" kern="12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527" marR="23527" marT="23959" marB="23959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467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</a:rPr>
                        <a:t>NQF 0041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23527" marR="23527" marT="23959" marB="23959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  <a:latin typeface="+mn-lt"/>
                        </a:rPr>
                        <a:t>Influenza </a:t>
                      </a:r>
                      <a:r>
                        <a:rPr lang="en-US" sz="1600" dirty="0">
                          <a:effectLst/>
                          <a:latin typeface="+mn-lt"/>
                        </a:rPr>
                        <a:t>Immunization for Patients &gt; 50 Years Old</a:t>
                      </a:r>
                    </a:p>
                  </a:txBody>
                  <a:tcPr marL="23527" marR="23527" marT="23959" marB="2395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600" baseline="0" dirty="0" smtClean="0">
                          <a:effectLst/>
                          <a:latin typeface="+mn-lt"/>
                          <a:cs typeface="Arial"/>
                        </a:rPr>
                        <a:t>~</a:t>
                      </a:r>
                      <a:r>
                        <a:rPr lang="en-US" sz="1600" baseline="0" dirty="0" smtClean="0">
                          <a:effectLst/>
                          <a:latin typeface="+mn-lt"/>
                        </a:rPr>
                        <a:t>$15 per person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23527" marR="23527" marT="23959" marB="23959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6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$7,276 </a:t>
                      </a:r>
                      <a:r>
                        <a:rPr lang="en-US" sz="105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(± 25%)</a:t>
                      </a:r>
                      <a:endParaRPr lang="en-US" sz="1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23527" marR="23527" marT="23959" marB="23959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r>
                        <a:rPr lang="en-US" sz="16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$8,278 </a:t>
                      </a:r>
                      <a:r>
                        <a:rPr lang="en-US" sz="105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(± 25%)</a:t>
                      </a:r>
                      <a:endParaRPr lang="en-US" sz="1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23527" marR="23527" marT="23959" marB="23959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467">
                <a:tc gridSpan="2"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23527" marR="23527" marT="23959" marB="23959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Calibri"/>
                      </a:endParaRPr>
                    </a:p>
                  </a:txBody>
                  <a:tcPr marL="23527" marR="23527" marT="23959" marB="23959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0" fontAlgn="base" hangingPunct="0">
                        <a:lnSpc>
                          <a:spcPts val="25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>
                          <a:srgbClr val="FDAA03"/>
                        </a:buClr>
                        <a:buFont typeface="Arial"/>
                        <a:buNone/>
                      </a:pPr>
                      <a:r>
                        <a:rPr lang="en-US" sz="2400" b="1" kern="1200" dirty="0" smtClean="0">
                          <a:solidFill>
                            <a:srgbClr val="0046AD"/>
                          </a:solidFill>
                          <a:latin typeface="+mn-lt"/>
                          <a:ea typeface="+mn-ea"/>
                          <a:cs typeface="+mn-cs"/>
                        </a:rPr>
                        <a:t>Current</a:t>
                      </a:r>
                      <a:endParaRPr lang="en-US" sz="2400" b="1" kern="1200" dirty="0">
                        <a:solidFill>
                          <a:srgbClr val="0046A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527" marR="23527" marT="23959" marB="23959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ts val="25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>
                          <a:srgbClr val="FDAA03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Future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23527" marR="23527" marT="23959" marB="23959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None/>
                      </a:pPr>
                      <a:endParaRPr lang="en-US" sz="1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L="23527" marR="23527" marT="23959" marB="23959" anchor="ctr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68591" y="3403028"/>
            <a:ext cx="7696200" cy="3165570"/>
          </a:xfrm>
          <a:prstGeom prst="rect">
            <a:avLst/>
          </a:prstGeom>
        </p:spPr>
        <p:txBody>
          <a:bodyPr/>
          <a:lstStyle>
            <a:lvl1pPr marL="227013" indent="-227013" algn="l" rtl="0" eaLnBrk="1" fontAlgn="base" hangingPunct="1">
              <a:lnSpc>
                <a:spcPts val="2000"/>
              </a:lnSpc>
              <a:spcBef>
                <a:spcPct val="0"/>
              </a:spcBef>
              <a:spcAft>
                <a:spcPts val="800"/>
              </a:spcAft>
              <a:buClr>
                <a:srgbClr val="B6BF00"/>
              </a:buClr>
              <a:buSzPct val="100000"/>
              <a:buFont typeface="Arial" pitchFamily="34" charset="0"/>
              <a:buChar char="■"/>
              <a:defRPr sz="2000" b="1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568325" indent="-227013" algn="l" rtl="0" eaLnBrk="1" fontAlgn="base" hangingPunct="1">
              <a:lnSpc>
                <a:spcPts val="1800"/>
              </a:lnSpc>
              <a:spcBef>
                <a:spcPct val="0"/>
              </a:spcBef>
              <a:spcAft>
                <a:spcPts val="800"/>
              </a:spcAft>
              <a:buClr>
                <a:srgbClr val="B6BF00"/>
              </a:buClr>
              <a:buFont typeface="Arial" pitchFamily="34" charset="0"/>
              <a:buChar char="–"/>
              <a:defRPr b="1">
                <a:solidFill>
                  <a:schemeClr val="tx1"/>
                </a:solidFill>
                <a:latin typeface="+mn-lt"/>
              </a:defRPr>
            </a:lvl2pPr>
            <a:lvl3pPr marL="909638" indent="-168275" algn="l" rtl="0" eaLnBrk="1" fontAlgn="base" hangingPunct="1">
              <a:lnSpc>
                <a:spcPts val="1600"/>
              </a:lnSpc>
              <a:spcBef>
                <a:spcPct val="0"/>
              </a:spcBef>
              <a:spcAft>
                <a:spcPts val="800"/>
              </a:spcAft>
              <a:buClr>
                <a:srgbClr val="B6BF00"/>
              </a:buClr>
              <a:buSzPct val="100000"/>
              <a:buFont typeface="Arial" pitchFamily="34" charset="0"/>
              <a:buChar char="■"/>
              <a:defRPr sz="1600" b="1">
                <a:solidFill>
                  <a:schemeClr val="tx1"/>
                </a:solidFill>
                <a:latin typeface="+mn-lt"/>
              </a:defRPr>
            </a:lvl3pPr>
            <a:lvl4pPr marL="1143000" indent="-114300" algn="l" rtl="0" eaLnBrk="1" fontAlgn="base" hangingPunct="1">
              <a:lnSpc>
                <a:spcPts val="1400"/>
              </a:lnSpc>
              <a:spcBef>
                <a:spcPct val="0"/>
              </a:spcBef>
              <a:spcAft>
                <a:spcPts val="800"/>
              </a:spcAft>
              <a:buClr>
                <a:srgbClr val="B6BF00"/>
              </a:buClr>
              <a:buFont typeface="Arial" pitchFamily="34" charset="0"/>
              <a:buChar char="­"/>
              <a:defRPr sz="1400" b="1">
                <a:solidFill>
                  <a:schemeClr val="tx1"/>
                </a:solidFill>
                <a:latin typeface="+mn-lt"/>
              </a:defRPr>
            </a:lvl4pPr>
            <a:lvl5pPr marL="1371600" indent="-114300" algn="l" rtl="0" eaLnBrk="1" fontAlgn="base" hangingPunct="1">
              <a:lnSpc>
                <a:spcPts val="12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70000"/>
              <a:buFont typeface="Arial" pitchFamily="34" charset="0"/>
              <a:buChar char="■"/>
              <a:defRPr sz="1200" b="1">
                <a:solidFill>
                  <a:schemeClr val="tx1"/>
                </a:solidFill>
                <a:latin typeface="+mn-lt"/>
              </a:defRPr>
            </a:lvl5pPr>
            <a:lvl6pPr marL="1828800" indent="-114300" algn="l" rtl="0" eaLnBrk="1" fontAlgn="base" hangingPunct="1">
              <a:lnSpc>
                <a:spcPts val="12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50000"/>
              <a:buFont typeface="Wingdings" pitchFamily="2" charset="2"/>
              <a:buChar char="n"/>
              <a:defRPr sz="1200" b="1">
                <a:solidFill>
                  <a:schemeClr val="tx1"/>
                </a:solidFill>
                <a:latin typeface="+mn-lt"/>
              </a:defRPr>
            </a:lvl6pPr>
            <a:lvl7pPr marL="2286000" indent="-114300" algn="l" rtl="0" eaLnBrk="1" fontAlgn="base" hangingPunct="1">
              <a:lnSpc>
                <a:spcPts val="12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50000"/>
              <a:buFont typeface="Wingdings" pitchFamily="2" charset="2"/>
              <a:buChar char="n"/>
              <a:defRPr sz="1200" b="1">
                <a:solidFill>
                  <a:schemeClr val="tx1"/>
                </a:solidFill>
                <a:latin typeface="+mn-lt"/>
              </a:defRPr>
            </a:lvl7pPr>
            <a:lvl8pPr marL="2743200" indent="-114300" algn="l" rtl="0" eaLnBrk="1" fontAlgn="base" hangingPunct="1">
              <a:lnSpc>
                <a:spcPts val="12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50000"/>
              <a:buFont typeface="Wingdings" pitchFamily="2" charset="2"/>
              <a:buChar char="n"/>
              <a:defRPr sz="1200" b="1">
                <a:solidFill>
                  <a:schemeClr val="tx1"/>
                </a:solidFill>
                <a:latin typeface="+mn-lt"/>
              </a:defRPr>
            </a:lvl8pPr>
            <a:lvl9pPr marL="3200400" indent="-114300" algn="l" rtl="0" eaLnBrk="1" fontAlgn="base" hangingPunct="1">
              <a:lnSpc>
                <a:spcPts val="12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50000"/>
              <a:buFont typeface="Wingdings" pitchFamily="2" charset="2"/>
              <a:buChar char="n"/>
              <a:defRPr sz="1200" b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In 2010, Influenza/Pneumonia ranked as the 9th cause of death (50,000 deaths</a:t>
            </a:r>
            <a:r>
              <a:rPr lang="en-US" sz="1600" dirty="0" smtClean="0"/>
              <a:t>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One third of all Americans 50–64 years of age have one or more chronic medical condition that puts them at increased risk for serious flu </a:t>
            </a:r>
            <a:r>
              <a:rPr lang="en-US" sz="1600" dirty="0" smtClean="0"/>
              <a:t>complications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Among the elderly, influenza vaccines can prevent 50 percent–60 percent of hospitalizations and 68 percent of deaths from flu-related </a:t>
            </a:r>
            <a:r>
              <a:rPr lang="en-US" sz="1600" dirty="0" smtClean="0"/>
              <a:t>complications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Achieving 90 percent vaccination coverage would reduce deaths by over 15,000 annually in a year with an average flu season (i.e., not a major epidemic</a:t>
            </a:r>
            <a:r>
              <a:rPr lang="en-US" sz="1600" dirty="0" smtClean="0"/>
              <a:t>)</a:t>
            </a:r>
            <a:endParaRPr lang="en-US" sz="16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dirty="0" smtClean="0"/>
          </a:p>
        </p:txBody>
      </p:sp>
      <p:pic>
        <p:nvPicPr>
          <p:cNvPr id="7" name="Picture 6" descr="kamira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00" y="234007"/>
            <a:ext cx="1399710" cy="4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9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162800" cy="533400"/>
          </a:xfrm>
        </p:spPr>
        <p:txBody>
          <a:bodyPr/>
          <a:lstStyle/>
          <a:p>
            <a:r>
              <a:rPr lang="en-US" dirty="0" smtClean="0"/>
              <a:t>Availability of Clinical Patient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41190" y="1048003"/>
            <a:ext cx="7696200" cy="4808538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 smtClean="0"/>
              <a:t>Current requirements for clinical attributes in continuity of care standards do not match required attributes for calculating CQMs 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 smtClean="0">
                <a:solidFill>
                  <a:srgbClr val="000000"/>
                </a:solidFill>
              </a:rPr>
              <a:t>CQMs o</a:t>
            </a:r>
            <a:r>
              <a:rPr lang="en-US" dirty="0" smtClean="0"/>
              <a:t>ften contain a super-set of the clinical attributes provided in continuity of care XML standards</a:t>
            </a:r>
          </a:p>
          <a:p>
            <a:pPr lvl="2"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Examples include the C32, CCDA, and CCR XML formats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Current shortcomings of this clinical data problem are </a:t>
            </a:r>
            <a:r>
              <a:rPr lang="en-US" u="sng" dirty="0">
                <a:solidFill>
                  <a:srgbClr val="0046AD"/>
                </a:solidFill>
              </a:rPr>
              <a:t>optional</a:t>
            </a:r>
            <a:r>
              <a:rPr lang="en-US" dirty="0"/>
              <a:t> attributes which </a:t>
            </a:r>
            <a:r>
              <a:rPr lang="en-US" u="sng" dirty="0">
                <a:solidFill>
                  <a:srgbClr val="0046AD"/>
                </a:solidFill>
              </a:rPr>
              <a:t>could</a:t>
            </a:r>
            <a:r>
              <a:rPr lang="en-US" dirty="0"/>
              <a:t> be generated by EHR systems</a:t>
            </a:r>
          </a:p>
          <a:p>
            <a:pPr lvl="2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Medications</a:t>
            </a:r>
          </a:p>
          <a:p>
            <a:pPr lvl="2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Immunizations</a:t>
            </a:r>
          </a:p>
          <a:p>
            <a:pPr lvl="2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Allergies</a:t>
            </a:r>
          </a:p>
          <a:p>
            <a:pPr lvl="2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Tobacco Use</a:t>
            </a:r>
          </a:p>
          <a:p>
            <a:pPr lvl="2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Etc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smtClean="0"/>
              <a:t>This activity will include the development of a model that will detail the availability of these clinical attributes through data collected from operational health IT sites</a:t>
            </a:r>
          </a:p>
        </p:txBody>
      </p:sp>
      <p:pic>
        <p:nvPicPr>
          <p:cNvPr id="5" name="Picture 4" descr="kamira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00" y="234007"/>
            <a:ext cx="1399710" cy="4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6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pic>
        <p:nvPicPr>
          <p:cNvPr id="4" name="Picture 3" descr="kamira_dia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172" y="809501"/>
            <a:ext cx="5796334" cy="52137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83225" y="1708531"/>
            <a:ext cx="1839378" cy="104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Availability of</a:t>
            </a:r>
            <a:br>
              <a:rPr lang="en-US" dirty="0" smtClean="0"/>
            </a:br>
            <a:r>
              <a:rPr lang="en-US" dirty="0" smtClean="0"/>
              <a:t>Clinical Patient </a:t>
            </a:r>
            <a:br>
              <a:rPr lang="en-US" dirty="0" smtClean="0"/>
            </a:br>
            <a:r>
              <a:rPr lang="en-US" dirty="0" smtClean="0"/>
              <a:t>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74963" y="4225764"/>
            <a:ext cx="2249872" cy="104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Financial</a:t>
            </a:r>
            <a:br>
              <a:rPr lang="en-US" dirty="0" smtClean="0"/>
            </a:br>
            <a:r>
              <a:rPr lang="en-US" dirty="0" smtClean="0"/>
              <a:t>Costs and Savings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with CQMs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5389" y="1699725"/>
            <a:ext cx="1249674" cy="104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Clinical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Quality</a:t>
            </a:r>
            <a:br>
              <a:rPr lang="en-US" dirty="0" smtClean="0"/>
            </a:br>
            <a:r>
              <a:rPr lang="en-US" dirty="0" smtClean="0"/>
              <a:t>Measures</a:t>
            </a:r>
          </a:p>
        </p:txBody>
      </p:sp>
      <p:pic>
        <p:nvPicPr>
          <p:cNvPr id="8" name="Picture 7" descr="kamira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00" y="234007"/>
            <a:ext cx="1399710" cy="4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78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 smtClean="0"/>
              <a:t>The </a:t>
            </a:r>
            <a:r>
              <a:rPr lang="en-US" dirty="0" err="1" smtClean="0"/>
              <a:t>Kamira</a:t>
            </a:r>
            <a:r>
              <a:rPr lang="en-US" dirty="0" smtClean="0"/>
              <a:t> software is freely available via an Apache 2.0 Open Source distribution license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u="sng" dirty="0">
                <a:solidFill>
                  <a:srgbClr val="0046AD"/>
                </a:solidFill>
              </a:rPr>
              <a:t>http://</a:t>
            </a:r>
            <a:r>
              <a:rPr lang="en-US" u="sng" dirty="0" err="1">
                <a:solidFill>
                  <a:srgbClr val="0046AD"/>
                </a:solidFill>
              </a:rPr>
              <a:t>www.apache.org</a:t>
            </a:r>
            <a:r>
              <a:rPr lang="en-US" u="sng" dirty="0">
                <a:solidFill>
                  <a:srgbClr val="0046AD"/>
                </a:solidFill>
              </a:rPr>
              <a:t>/licenses/LICENSE-2.0.html</a:t>
            </a:r>
            <a:endParaRPr lang="en-US" u="sng" dirty="0" smtClean="0">
              <a:solidFill>
                <a:srgbClr val="0046AD"/>
              </a:solidFill>
            </a:endParaRP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 smtClean="0"/>
              <a:t>Apache 2.0 is very industry-friendly and permissive for integrators 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dirty="0" smtClean="0"/>
              <a:t>Apache 2.0 provides numerous freedoms on the use of </a:t>
            </a:r>
            <a:r>
              <a:rPr lang="en-US" dirty="0" err="1" smtClean="0"/>
              <a:t>Kamira</a:t>
            </a:r>
            <a:r>
              <a:rPr lang="en-US" dirty="0" smtClean="0"/>
              <a:t> software source code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 dirty="0" smtClean="0"/>
              <a:t>Use, integration, modification, and re-distribution of the </a:t>
            </a:r>
            <a:r>
              <a:rPr lang="en-US" dirty="0" err="1" smtClean="0"/>
              <a:t>Kamira</a:t>
            </a:r>
            <a:r>
              <a:rPr lang="en-US" dirty="0" smtClean="0"/>
              <a:t> </a:t>
            </a:r>
            <a:r>
              <a:rPr lang="en-US" dirty="0"/>
              <a:t>software source </a:t>
            </a:r>
            <a:r>
              <a:rPr lang="en-US" dirty="0" smtClean="0"/>
              <a:t>code is allowed, as long as attribution is also provided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dirty="0" smtClean="0"/>
              <a:t>MITRE is reviewing options to extend the Apache 2.0 license to include information on usage (to allow us to better align our research with community needs)</a:t>
            </a:r>
          </a:p>
        </p:txBody>
      </p:sp>
      <p:pic>
        <p:nvPicPr>
          <p:cNvPr id="6" name="Picture 5" descr="kamira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00" y="234007"/>
            <a:ext cx="1399710" cy="4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02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381000"/>
            <a:ext cx="8190152" cy="533400"/>
          </a:xfrm>
        </p:spPr>
        <p:txBody>
          <a:bodyPr/>
          <a:lstStyle/>
          <a:p>
            <a:r>
              <a:rPr lang="en-US" dirty="0" smtClean="0"/>
              <a:t>Interaction Model</a:t>
            </a:r>
            <a:endParaRPr lang="en-US" dirty="0"/>
          </a:p>
        </p:txBody>
      </p:sp>
      <p:pic>
        <p:nvPicPr>
          <p:cNvPr id="2" name="Picture 1" descr="Kamira_interaction_mode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96" y="906242"/>
            <a:ext cx="7499175" cy="4798742"/>
          </a:xfrm>
          <a:prstGeom prst="rect">
            <a:avLst/>
          </a:prstGeom>
        </p:spPr>
      </p:pic>
      <p:pic>
        <p:nvPicPr>
          <p:cNvPr id="4" name="Picture 3" descr="kamira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00" y="234007"/>
            <a:ext cx="1399710" cy="4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6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381000"/>
            <a:ext cx="8190152" cy="533400"/>
          </a:xfrm>
        </p:spPr>
        <p:txBody>
          <a:bodyPr/>
          <a:lstStyle/>
          <a:p>
            <a:r>
              <a:rPr lang="en-US" dirty="0" smtClean="0"/>
              <a:t>Dashboard Visualization</a:t>
            </a:r>
            <a:endParaRPr lang="en-US" dirty="0"/>
          </a:p>
        </p:txBody>
      </p:sp>
      <p:pic>
        <p:nvPicPr>
          <p:cNvPr id="2" name="Picture 1" descr="kamira_landing_p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34" y="886859"/>
            <a:ext cx="7348777" cy="4882460"/>
          </a:xfrm>
          <a:prstGeom prst="rect">
            <a:avLst/>
          </a:prstGeom>
        </p:spPr>
      </p:pic>
      <p:pic>
        <p:nvPicPr>
          <p:cNvPr id="4" name="Picture 3" descr="kamira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00" y="234007"/>
            <a:ext cx="1399710" cy="4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22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381000"/>
            <a:ext cx="8190152" cy="533400"/>
          </a:xfrm>
        </p:spPr>
        <p:txBody>
          <a:bodyPr/>
          <a:lstStyle/>
          <a:p>
            <a:r>
              <a:rPr lang="en-US" dirty="0" smtClean="0"/>
              <a:t>CQM Complexity Analysis Visualization</a:t>
            </a:r>
            <a:endParaRPr lang="en-US" dirty="0"/>
          </a:p>
        </p:txBody>
      </p:sp>
      <p:pic>
        <p:nvPicPr>
          <p:cNvPr id="2" name="Picture 1" descr="kamira_complexit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30" y="903969"/>
            <a:ext cx="6735409" cy="5444677"/>
          </a:xfrm>
          <a:prstGeom prst="rect">
            <a:avLst/>
          </a:prstGeom>
        </p:spPr>
      </p:pic>
      <p:pic>
        <p:nvPicPr>
          <p:cNvPr id="4" name="Picture 3" descr="kamira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00" y="234007"/>
            <a:ext cx="1399710" cy="4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80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381000"/>
            <a:ext cx="8190152" cy="533400"/>
          </a:xfrm>
        </p:spPr>
        <p:txBody>
          <a:bodyPr/>
          <a:lstStyle/>
          <a:p>
            <a:r>
              <a:rPr lang="en-US" dirty="0" smtClean="0"/>
              <a:t>Financial Analysis Visualization</a:t>
            </a:r>
            <a:endParaRPr lang="en-US" dirty="0"/>
          </a:p>
        </p:txBody>
      </p:sp>
      <p:pic>
        <p:nvPicPr>
          <p:cNvPr id="2" name="Picture 1" descr="kamira_financial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83" y="856400"/>
            <a:ext cx="7528300" cy="5539488"/>
          </a:xfrm>
          <a:prstGeom prst="rect">
            <a:avLst/>
          </a:prstGeom>
        </p:spPr>
      </p:pic>
      <p:pic>
        <p:nvPicPr>
          <p:cNvPr id="4" name="Picture 3" descr="kamira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00" y="234007"/>
            <a:ext cx="1399710" cy="4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10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43732" y="3281729"/>
            <a:ext cx="2416273" cy="533400"/>
          </a:xfrm>
        </p:spPr>
        <p:txBody>
          <a:bodyPr/>
          <a:lstStyle/>
          <a:p>
            <a:pPr algn="ctr"/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823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Kamira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431" y="1164770"/>
            <a:ext cx="8053251" cy="5220661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The </a:t>
            </a:r>
            <a:r>
              <a:rPr lang="en-US" dirty="0" err="1" smtClean="0"/>
              <a:t>Kamira</a:t>
            </a:r>
            <a:r>
              <a:rPr lang="en-US" dirty="0" smtClean="0"/>
              <a:t> project aims to assess </a:t>
            </a:r>
            <a:r>
              <a:rPr lang="en-US" dirty="0"/>
              <a:t>the </a:t>
            </a:r>
            <a:r>
              <a:rPr lang="en-US" dirty="0" smtClean="0"/>
              <a:t>“quality” </a:t>
            </a:r>
            <a:r>
              <a:rPr lang="en-US" dirty="0"/>
              <a:t>of a Clinical Quality Measure, considering 3 dimensions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/>
          </a:p>
          <a:p>
            <a:pPr marL="684212" lvl="1" indent="-342900">
              <a:spcAft>
                <a:spcPts val="18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C</a:t>
            </a:r>
            <a:r>
              <a:rPr lang="en-US" dirty="0" smtClean="0"/>
              <a:t>omplexity </a:t>
            </a:r>
            <a:r>
              <a:rPr lang="en-US" dirty="0"/>
              <a:t>of a Clinical Quality Measure</a:t>
            </a:r>
          </a:p>
          <a:p>
            <a:pPr marL="684212" lvl="1" indent="-342900">
              <a:spcAft>
                <a:spcPts val="18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S</a:t>
            </a:r>
            <a:r>
              <a:rPr lang="en-US" dirty="0" smtClean="0"/>
              <a:t>hort-term </a:t>
            </a:r>
            <a:r>
              <a:rPr lang="en-US" dirty="0"/>
              <a:t>costs and </a:t>
            </a:r>
            <a:r>
              <a:rPr lang="en-US" dirty="0" smtClean="0"/>
              <a:t>long</a:t>
            </a:r>
            <a:r>
              <a:rPr lang="en-US" dirty="0"/>
              <a:t>-term savings associated with </a:t>
            </a:r>
            <a:r>
              <a:rPr lang="en-US" dirty="0" smtClean="0">
                <a:solidFill>
                  <a:srgbClr val="000000"/>
                </a:solidFill>
              </a:rPr>
              <a:t>an individual </a:t>
            </a:r>
            <a:r>
              <a:rPr lang="en-US" dirty="0" smtClean="0"/>
              <a:t>Clinical </a:t>
            </a:r>
            <a:r>
              <a:rPr lang="en-US" dirty="0"/>
              <a:t>Quality </a:t>
            </a:r>
            <a:r>
              <a:rPr lang="en-US" dirty="0" smtClean="0"/>
              <a:t>Measure</a:t>
            </a:r>
            <a:endParaRPr lang="en-US" dirty="0"/>
          </a:p>
          <a:p>
            <a:pPr marL="684212" lvl="1" indent="-342900">
              <a:spcAft>
                <a:spcPts val="1800"/>
              </a:spcAft>
              <a:buFont typeface="+mj-lt"/>
              <a:buAutoNum type="arabicPeriod"/>
            </a:pPr>
            <a:r>
              <a:rPr lang="en-US" dirty="0"/>
              <a:t>Availability of Clinical Patient Data required to drive Clinical Quality Measures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solidFill>
                  <a:srgbClr val="000000"/>
                </a:solidFill>
              </a:rPr>
              <a:t>The </a:t>
            </a:r>
            <a:r>
              <a:rPr lang="en-US" dirty="0" err="1" smtClean="0">
                <a:solidFill>
                  <a:srgbClr val="000000"/>
                </a:solidFill>
              </a:rPr>
              <a:t>Kamira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project </a:t>
            </a:r>
            <a:r>
              <a:rPr lang="en-US" dirty="0" smtClean="0">
                <a:solidFill>
                  <a:srgbClr val="000000"/>
                </a:solidFill>
              </a:rPr>
              <a:t>is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internally </a:t>
            </a:r>
            <a:r>
              <a:rPr lang="en-US" dirty="0" smtClean="0">
                <a:solidFill>
                  <a:srgbClr val="000000"/>
                </a:solidFill>
              </a:rPr>
              <a:t>funded</a:t>
            </a:r>
            <a:r>
              <a:rPr lang="en-US" dirty="0" smtClean="0"/>
              <a:t> by the MITRE Corporation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Innovation Program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MITRE is a 501(c)(3) non-profit corporation chartered to work in the </a:t>
            </a:r>
            <a:r>
              <a:rPr lang="en-US" dirty="0" smtClean="0">
                <a:solidFill>
                  <a:srgbClr val="000000"/>
                </a:solidFill>
              </a:rPr>
              <a:t>public interest</a:t>
            </a:r>
            <a:endParaRPr lang="en-US" dirty="0">
              <a:solidFill>
                <a:srgbClr val="000000"/>
              </a:solidFill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In </a:t>
            </a:r>
            <a:r>
              <a:rPr lang="en-US" dirty="0" smtClean="0">
                <a:solidFill>
                  <a:srgbClr val="000000"/>
                </a:solidFill>
              </a:rPr>
              <a:t>September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2012, MITRE was </a:t>
            </a:r>
            <a:r>
              <a:rPr lang="en-US" dirty="0" smtClean="0">
                <a:solidFill>
                  <a:srgbClr val="000000"/>
                </a:solidFill>
              </a:rPr>
              <a:t>competitively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awarded the role as the </a:t>
            </a:r>
            <a:r>
              <a:rPr lang="en-US" dirty="0" smtClean="0">
                <a:solidFill>
                  <a:srgbClr val="000000"/>
                </a:solidFill>
              </a:rPr>
              <a:t>first operator of the </a:t>
            </a:r>
            <a:r>
              <a:rPr lang="en-US" dirty="0" smtClean="0"/>
              <a:t>Center for Medicare and Medicaid Services (CMS) </a:t>
            </a:r>
            <a:r>
              <a:rPr lang="en-US" dirty="0" smtClean="0">
                <a:solidFill>
                  <a:srgbClr val="000000"/>
                </a:solidFill>
              </a:rPr>
              <a:t>Health </a:t>
            </a:r>
            <a:r>
              <a:rPr lang="en-US" dirty="0">
                <a:solidFill>
                  <a:srgbClr val="000000"/>
                </a:solidFill>
              </a:rPr>
              <a:t>Federally Funded Research and Development Center (FFRDC</a:t>
            </a:r>
            <a:r>
              <a:rPr lang="en-US" dirty="0" smtClean="0">
                <a:solidFill>
                  <a:srgbClr val="000000"/>
                </a:solidFill>
              </a:rPr>
              <a:t>) </a:t>
            </a:r>
            <a:endParaRPr lang="en-US" dirty="0">
              <a:solidFill>
                <a:srgbClr val="00000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 descr="kamira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00" y="234007"/>
            <a:ext cx="1399710" cy="4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95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37019"/>
            <a:ext cx="7162800" cy="948599"/>
          </a:xfrm>
        </p:spPr>
        <p:txBody>
          <a:bodyPr/>
          <a:lstStyle/>
          <a:p>
            <a:r>
              <a:rPr lang="en-US" dirty="0" smtClean="0"/>
              <a:t>MU Stage 1 Ambulatory </a:t>
            </a:r>
            <a:br>
              <a:rPr lang="en-US" dirty="0" smtClean="0"/>
            </a:br>
            <a:r>
              <a:rPr lang="en-US" dirty="0" smtClean="0"/>
              <a:t>CQM Certification Analysis</a:t>
            </a:r>
            <a:endParaRPr lang="en-US" dirty="0"/>
          </a:p>
        </p:txBody>
      </p:sp>
      <p:pic>
        <p:nvPicPr>
          <p:cNvPr id="4" name="Picture 3" descr="kamira_analysis_v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1" y="875485"/>
            <a:ext cx="6936082" cy="550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28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93743" y="2898066"/>
            <a:ext cx="4478154" cy="1348702"/>
          </a:xfrm>
        </p:spPr>
        <p:txBody>
          <a:bodyPr/>
          <a:lstStyle/>
          <a:p>
            <a:pPr algn="ctr"/>
            <a:r>
              <a:rPr lang="en-US" dirty="0" smtClean="0"/>
              <a:t>Meaningful Use Stage 2 Ambulatory CQM Complexity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4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799" y="381000"/>
            <a:ext cx="7714873" cy="533400"/>
          </a:xfrm>
        </p:spPr>
        <p:txBody>
          <a:bodyPr/>
          <a:lstStyle/>
          <a:p>
            <a:r>
              <a:rPr lang="en-US" dirty="0" smtClean="0"/>
              <a:t>MU Stage 2 </a:t>
            </a:r>
            <a:r>
              <a:rPr lang="en-US" dirty="0" err="1" smtClean="0"/>
              <a:t>Cyclomatic</a:t>
            </a:r>
            <a:r>
              <a:rPr lang="en-US" dirty="0" smtClean="0"/>
              <a:t> Complexity Results</a:t>
            </a:r>
            <a:endParaRPr lang="en-US" dirty="0"/>
          </a:p>
        </p:txBody>
      </p:sp>
      <p:pic>
        <p:nvPicPr>
          <p:cNvPr id="4" name="Picture 3" descr="Screen Shot 2012-11-27 at 10.59.18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763" y="1013146"/>
            <a:ext cx="5733076" cy="2619354"/>
          </a:xfrm>
          <a:prstGeom prst="rect">
            <a:avLst/>
          </a:prstGeom>
        </p:spPr>
      </p:pic>
      <p:pic>
        <p:nvPicPr>
          <p:cNvPr id="5" name="Picture 4" descr="Screen Shot 2012-11-27 at 10.59.28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85" y="3638846"/>
            <a:ext cx="5976552" cy="262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93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799" y="381000"/>
            <a:ext cx="7714873" cy="533400"/>
          </a:xfrm>
        </p:spPr>
        <p:txBody>
          <a:bodyPr/>
          <a:lstStyle/>
          <a:p>
            <a:r>
              <a:rPr lang="en-US" dirty="0" smtClean="0"/>
              <a:t>MU Stage 2 </a:t>
            </a:r>
            <a:r>
              <a:rPr lang="en-US" dirty="0" err="1" smtClean="0"/>
              <a:t>Cyclomatic</a:t>
            </a:r>
            <a:r>
              <a:rPr lang="en-US" dirty="0" smtClean="0"/>
              <a:t> Complexity Results</a:t>
            </a:r>
            <a:endParaRPr lang="en-US" dirty="0"/>
          </a:p>
        </p:txBody>
      </p:sp>
      <p:pic>
        <p:nvPicPr>
          <p:cNvPr id="2" name="Picture 1" descr="Screen Shot 2012-11-27 at 10.59.35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17" y="1084569"/>
            <a:ext cx="5916371" cy="2587416"/>
          </a:xfrm>
          <a:prstGeom prst="rect">
            <a:avLst/>
          </a:prstGeom>
        </p:spPr>
      </p:pic>
      <p:pic>
        <p:nvPicPr>
          <p:cNvPr id="4" name="Picture 3" descr="Screen Shot 2012-11-27 at 10.59.4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64" y="3652273"/>
            <a:ext cx="6453193" cy="260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54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799" y="381000"/>
            <a:ext cx="7714873" cy="533400"/>
          </a:xfrm>
        </p:spPr>
        <p:txBody>
          <a:bodyPr/>
          <a:lstStyle/>
          <a:p>
            <a:r>
              <a:rPr lang="en-US" dirty="0" smtClean="0"/>
              <a:t>MU Stage 2 </a:t>
            </a:r>
            <a:r>
              <a:rPr lang="en-US" dirty="0" err="1" smtClean="0"/>
              <a:t>Cyclomatic</a:t>
            </a:r>
            <a:r>
              <a:rPr lang="en-US" dirty="0" smtClean="0"/>
              <a:t> Complexity Results</a:t>
            </a:r>
            <a:endParaRPr lang="en-US" dirty="0"/>
          </a:p>
        </p:txBody>
      </p:sp>
      <p:pic>
        <p:nvPicPr>
          <p:cNvPr id="2" name="Picture 1" descr="Screen Shot 2012-11-27 at 10.59.48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354" y="1097359"/>
            <a:ext cx="6006160" cy="2430587"/>
          </a:xfrm>
          <a:prstGeom prst="rect">
            <a:avLst/>
          </a:prstGeom>
        </p:spPr>
      </p:pic>
      <p:pic>
        <p:nvPicPr>
          <p:cNvPr id="4" name="Picture 3" descr="Screen Shot 2012-11-27 at 10.59.5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42" y="3470989"/>
            <a:ext cx="6770315" cy="289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54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799" y="381000"/>
            <a:ext cx="7714873" cy="533400"/>
          </a:xfrm>
        </p:spPr>
        <p:txBody>
          <a:bodyPr/>
          <a:lstStyle/>
          <a:p>
            <a:r>
              <a:rPr lang="en-US" dirty="0" smtClean="0"/>
              <a:t>MU Stage 2 </a:t>
            </a:r>
            <a:r>
              <a:rPr lang="en-US" dirty="0" err="1" smtClean="0"/>
              <a:t>Cyclomatic</a:t>
            </a:r>
            <a:r>
              <a:rPr lang="en-US" dirty="0" smtClean="0"/>
              <a:t> Complexity Results</a:t>
            </a:r>
            <a:endParaRPr lang="en-US" dirty="0"/>
          </a:p>
        </p:txBody>
      </p:sp>
      <p:pic>
        <p:nvPicPr>
          <p:cNvPr id="2" name="Picture 1" descr="Screen Shot 2012-11-27 at 11.00.07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321" y="1001302"/>
            <a:ext cx="6169215" cy="2655648"/>
          </a:xfrm>
          <a:prstGeom prst="rect">
            <a:avLst/>
          </a:prstGeom>
        </p:spPr>
      </p:pic>
      <p:pic>
        <p:nvPicPr>
          <p:cNvPr id="4" name="Picture 3" descr="Screen Shot 2012-11-27 at 11.00.17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045" y="3623705"/>
            <a:ext cx="6565152" cy="274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54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799" y="381000"/>
            <a:ext cx="7714873" cy="533400"/>
          </a:xfrm>
        </p:spPr>
        <p:txBody>
          <a:bodyPr/>
          <a:lstStyle/>
          <a:p>
            <a:r>
              <a:rPr lang="en-US" dirty="0" smtClean="0"/>
              <a:t>MU Stage 2 </a:t>
            </a:r>
            <a:r>
              <a:rPr lang="en-US" dirty="0" err="1" smtClean="0"/>
              <a:t>Cyclomatic</a:t>
            </a:r>
            <a:r>
              <a:rPr lang="en-US" dirty="0" smtClean="0"/>
              <a:t> Complexity Results</a:t>
            </a:r>
            <a:endParaRPr lang="en-US" dirty="0"/>
          </a:p>
        </p:txBody>
      </p:sp>
      <p:pic>
        <p:nvPicPr>
          <p:cNvPr id="2" name="Picture 1" descr="Screen Shot 2012-11-27 at 11.00.28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85" y="1019425"/>
            <a:ext cx="5953233" cy="2510493"/>
          </a:xfrm>
          <a:prstGeom prst="rect">
            <a:avLst/>
          </a:prstGeom>
        </p:spPr>
      </p:pic>
      <p:pic>
        <p:nvPicPr>
          <p:cNvPr id="4" name="Picture 3" descr="Screen Shot 2012-11-27 at 11.00.41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92" y="3559916"/>
            <a:ext cx="6065291" cy="237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40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799" y="381000"/>
            <a:ext cx="7714873" cy="533400"/>
          </a:xfrm>
        </p:spPr>
        <p:txBody>
          <a:bodyPr/>
          <a:lstStyle/>
          <a:p>
            <a:r>
              <a:rPr lang="en-US" dirty="0" smtClean="0"/>
              <a:t>MU Stage 2 </a:t>
            </a:r>
            <a:r>
              <a:rPr lang="en-US" dirty="0" err="1" smtClean="0"/>
              <a:t>Cyclomatic</a:t>
            </a:r>
            <a:r>
              <a:rPr lang="en-US" dirty="0" smtClean="0"/>
              <a:t> Complexity Results</a:t>
            </a:r>
            <a:endParaRPr lang="en-US" dirty="0"/>
          </a:p>
        </p:txBody>
      </p:sp>
      <p:pic>
        <p:nvPicPr>
          <p:cNvPr id="2" name="Picture 1" descr="Screen Shot 2012-11-27 at 11.00.49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763" y="1178293"/>
            <a:ext cx="6129355" cy="2352238"/>
          </a:xfrm>
          <a:prstGeom prst="rect">
            <a:avLst/>
          </a:prstGeom>
        </p:spPr>
      </p:pic>
      <p:pic>
        <p:nvPicPr>
          <p:cNvPr id="4" name="Picture 3" descr="Screen Shot 2012-11-27 at 11.00.57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003" y="3644475"/>
            <a:ext cx="6197651" cy="242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04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799" y="381000"/>
            <a:ext cx="7714873" cy="533400"/>
          </a:xfrm>
        </p:spPr>
        <p:txBody>
          <a:bodyPr/>
          <a:lstStyle/>
          <a:p>
            <a:r>
              <a:rPr lang="en-US" dirty="0" smtClean="0"/>
              <a:t>MU Stage 2 </a:t>
            </a:r>
            <a:r>
              <a:rPr lang="en-US" dirty="0" err="1" smtClean="0"/>
              <a:t>Cyclomatic</a:t>
            </a:r>
            <a:r>
              <a:rPr lang="en-US" dirty="0" smtClean="0"/>
              <a:t> Complexity Results</a:t>
            </a:r>
            <a:endParaRPr lang="en-US" dirty="0"/>
          </a:p>
        </p:txBody>
      </p:sp>
      <p:pic>
        <p:nvPicPr>
          <p:cNvPr id="2" name="Picture 1" descr="Screen Shot 2012-11-27 at 11.01.07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003" y="1121821"/>
            <a:ext cx="6191999" cy="2348827"/>
          </a:xfrm>
          <a:prstGeom prst="rect">
            <a:avLst/>
          </a:prstGeom>
        </p:spPr>
      </p:pic>
      <p:pic>
        <p:nvPicPr>
          <p:cNvPr id="4" name="Picture 3" descr="Screen Shot 2012-11-27 at 11.01.16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178" y="3598507"/>
            <a:ext cx="6260660" cy="242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7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799" y="381000"/>
            <a:ext cx="7714873" cy="533400"/>
          </a:xfrm>
        </p:spPr>
        <p:txBody>
          <a:bodyPr/>
          <a:lstStyle/>
          <a:p>
            <a:r>
              <a:rPr lang="en-US" dirty="0" smtClean="0"/>
              <a:t>MU Stage 2 </a:t>
            </a:r>
            <a:r>
              <a:rPr lang="en-US" dirty="0" err="1" smtClean="0"/>
              <a:t>Cyclomatic</a:t>
            </a:r>
            <a:r>
              <a:rPr lang="en-US" dirty="0" smtClean="0"/>
              <a:t> Complexity Results</a:t>
            </a:r>
            <a:endParaRPr lang="en-US" dirty="0"/>
          </a:p>
        </p:txBody>
      </p:sp>
      <p:pic>
        <p:nvPicPr>
          <p:cNvPr id="2" name="Picture 1" descr="Screen Shot 2012-11-27 at 11.01.23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23" y="1125796"/>
            <a:ext cx="6118600" cy="2475917"/>
          </a:xfrm>
          <a:prstGeom prst="rect">
            <a:avLst/>
          </a:prstGeom>
        </p:spPr>
      </p:pic>
      <p:pic>
        <p:nvPicPr>
          <p:cNvPr id="4" name="Picture 3" descr="Screen Shot 2012-11-27 at 11.01.30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15" y="3550432"/>
            <a:ext cx="6458801" cy="250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10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- Clinical </a:t>
            </a:r>
            <a:r>
              <a:rPr lang="en-US" dirty="0"/>
              <a:t>Quality </a:t>
            </a:r>
            <a:r>
              <a:rPr lang="en-US" dirty="0" smtClean="0"/>
              <a:t>Measures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431" y="1164770"/>
            <a:ext cx="8053251" cy="5220661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What are </a:t>
            </a:r>
            <a:r>
              <a:rPr lang="en-US" dirty="0" smtClean="0"/>
              <a:t>Clinical Quality </a:t>
            </a:r>
            <a:r>
              <a:rPr lang="en-US" dirty="0" smtClean="0">
                <a:solidFill>
                  <a:srgbClr val="000000"/>
                </a:solidFill>
              </a:rPr>
              <a:t>Measures (CQM)</a:t>
            </a:r>
            <a:r>
              <a:rPr lang="en-US" dirty="0" smtClean="0"/>
              <a:t>?</a:t>
            </a:r>
            <a:endParaRPr lang="en-US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Tools </a:t>
            </a:r>
            <a:r>
              <a:rPr lang="en-US" dirty="0"/>
              <a:t>that help us measure </a:t>
            </a:r>
            <a:r>
              <a:rPr lang="en-US" dirty="0" smtClean="0"/>
              <a:t>a segment of healthcare delivery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Each CQM has a different goal: </a:t>
            </a:r>
            <a:r>
              <a:rPr lang="en-US" dirty="0"/>
              <a:t>effective, safe, efficient, patient-centered, equitable, </a:t>
            </a:r>
            <a:r>
              <a:rPr lang="en-US" dirty="0" smtClean="0"/>
              <a:t>and/or timely care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Clinical Quality Measures are key </a:t>
            </a:r>
            <a:r>
              <a:rPr lang="en-US" dirty="0" smtClean="0"/>
              <a:t>components o</a:t>
            </a:r>
            <a:r>
              <a:rPr lang="en-US" dirty="0" smtClean="0">
                <a:solidFill>
                  <a:srgbClr val="000000"/>
                </a:solidFill>
              </a:rPr>
              <a:t>f </a:t>
            </a:r>
            <a:r>
              <a:rPr lang="en-US" dirty="0" smtClean="0"/>
              <a:t>the </a:t>
            </a:r>
            <a:r>
              <a:rPr lang="en-US" dirty="0"/>
              <a:t>Meaningful Use program as part of the HITECH Act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It is assumed that over time, addressing CQMs will result in:</a:t>
            </a:r>
          </a:p>
          <a:p>
            <a:pPr marL="798512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Healthier outcomes for patients</a:t>
            </a:r>
          </a:p>
          <a:p>
            <a:pPr marL="798512" lvl="1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Lower overall cost of care for the Nation</a:t>
            </a:r>
            <a:endParaRPr lang="en-US" dirty="0" smtClean="0">
              <a:solidFill>
                <a:srgbClr val="FF000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 descr="kamira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00" y="234007"/>
            <a:ext cx="1399710" cy="4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7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799" y="381000"/>
            <a:ext cx="7714873" cy="533400"/>
          </a:xfrm>
        </p:spPr>
        <p:txBody>
          <a:bodyPr/>
          <a:lstStyle/>
          <a:p>
            <a:r>
              <a:rPr lang="en-US" dirty="0" smtClean="0"/>
              <a:t>MU Stage 2 </a:t>
            </a:r>
            <a:r>
              <a:rPr lang="en-US" dirty="0" err="1" smtClean="0"/>
              <a:t>Cyclomatic</a:t>
            </a:r>
            <a:r>
              <a:rPr lang="en-US" dirty="0" smtClean="0"/>
              <a:t> Complexity Results</a:t>
            </a:r>
            <a:endParaRPr lang="en-US" dirty="0"/>
          </a:p>
        </p:txBody>
      </p:sp>
      <p:pic>
        <p:nvPicPr>
          <p:cNvPr id="2" name="Picture 1" descr="Screen Shot 2012-11-27 at 11.01.38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85" y="1066325"/>
            <a:ext cx="6238399" cy="2539775"/>
          </a:xfrm>
          <a:prstGeom prst="rect">
            <a:avLst/>
          </a:prstGeom>
        </p:spPr>
      </p:pic>
      <p:pic>
        <p:nvPicPr>
          <p:cNvPr id="4" name="Picture 3" descr="Screen Shot 2012-11-27 at 11.01.46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86" y="3570550"/>
            <a:ext cx="6438940" cy="265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0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799" y="381000"/>
            <a:ext cx="7714873" cy="533400"/>
          </a:xfrm>
        </p:spPr>
        <p:txBody>
          <a:bodyPr/>
          <a:lstStyle/>
          <a:p>
            <a:r>
              <a:rPr lang="en-US" dirty="0" smtClean="0"/>
              <a:t>MU Stage 2 </a:t>
            </a:r>
            <a:r>
              <a:rPr lang="en-US" dirty="0" err="1" smtClean="0"/>
              <a:t>Cyclomatic</a:t>
            </a:r>
            <a:r>
              <a:rPr lang="en-US" dirty="0" smtClean="0"/>
              <a:t> Complexity Results</a:t>
            </a:r>
            <a:endParaRPr lang="en-US" dirty="0"/>
          </a:p>
        </p:txBody>
      </p:sp>
      <p:pic>
        <p:nvPicPr>
          <p:cNvPr id="2" name="Picture 1" descr="Screen Shot 2012-11-27 at 11.01.56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58" y="1084843"/>
            <a:ext cx="6253555" cy="2519359"/>
          </a:xfrm>
          <a:prstGeom prst="rect">
            <a:avLst/>
          </a:prstGeom>
        </p:spPr>
      </p:pic>
      <p:pic>
        <p:nvPicPr>
          <p:cNvPr id="4" name="Picture 3" descr="Screen Shot 2012-11-27 at 11.02.0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155" y="3680545"/>
            <a:ext cx="6344946" cy="251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33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799" y="381000"/>
            <a:ext cx="7714873" cy="533400"/>
          </a:xfrm>
        </p:spPr>
        <p:txBody>
          <a:bodyPr/>
          <a:lstStyle/>
          <a:p>
            <a:r>
              <a:rPr lang="en-US" dirty="0" smtClean="0"/>
              <a:t>MU Stage 2 </a:t>
            </a:r>
            <a:r>
              <a:rPr lang="en-US" dirty="0" err="1" smtClean="0"/>
              <a:t>Cyclomatic</a:t>
            </a:r>
            <a:r>
              <a:rPr lang="en-US" dirty="0" smtClean="0"/>
              <a:t> Complexity Results</a:t>
            </a:r>
            <a:endParaRPr lang="en-US" dirty="0"/>
          </a:p>
        </p:txBody>
      </p:sp>
      <p:pic>
        <p:nvPicPr>
          <p:cNvPr id="2" name="Picture 1" descr="Screen Shot 2012-11-27 at 11.02.10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284" y="1129792"/>
            <a:ext cx="6424570" cy="2565723"/>
          </a:xfrm>
          <a:prstGeom prst="rect">
            <a:avLst/>
          </a:prstGeom>
        </p:spPr>
      </p:pic>
      <p:pic>
        <p:nvPicPr>
          <p:cNvPr id="4" name="Picture 3" descr="Screen Shot 2012-11-27 at 11.02.3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67" y="3555314"/>
            <a:ext cx="6710476" cy="273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99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799" y="381000"/>
            <a:ext cx="7714873" cy="533400"/>
          </a:xfrm>
        </p:spPr>
        <p:txBody>
          <a:bodyPr/>
          <a:lstStyle/>
          <a:p>
            <a:r>
              <a:rPr lang="en-US" dirty="0" smtClean="0"/>
              <a:t>MU Stage 2 </a:t>
            </a:r>
            <a:r>
              <a:rPr lang="en-US" dirty="0" err="1" smtClean="0"/>
              <a:t>Cyclomatic</a:t>
            </a:r>
            <a:r>
              <a:rPr lang="en-US" dirty="0" smtClean="0"/>
              <a:t> Complexity Results</a:t>
            </a:r>
            <a:endParaRPr lang="en-US" dirty="0"/>
          </a:p>
        </p:txBody>
      </p:sp>
      <p:pic>
        <p:nvPicPr>
          <p:cNvPr id="2" name="Picture 1" descr="Screen Shot 2012-11-27 at 11.02.43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648" y="1078229"/>
            <a:ext cx="6424608" cy="2645426"/>
          </a:xfrm>
          <a:prstGeom prst="rect">
            <a:avLst/>
          </a:prstGeom>
        </p:spPr>
      </p:pic>
      <p:pic>
        <p:nvPicPr>
          <p:cNvPr id="4" name="Picture 3" descr="Screen Shot 2012-11-27 at 11.02.4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85" y="3567350"/>
            <a:ext cx="6444517" cy="273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80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799" y="381000"/>
            <a:ext cx="7714873" cy="533400"/>
          </a:xfrm>
        </p:spPr>
        <p:txBody>
          <a:bodyPr/>
          <a:lstStyle/>
          <a:p>
            <a:r>
              <a:rPr lang="en-US" dirty="0" smtClean="0"/>
              <a:t>MU Stage 2 </a:t>
            </a:r>
            <a:r>
              <a:rPr lang="en-US" dirty="0" err="1" smtClean="0"/>
              <a:t>Cyclomatic</a:t>
            </a:r>
            <a:r>
              <a:rPr lang="en-US" dirty="0" smtClean="0"/>
              <a:t> Complexity Results</a:t>
            </a:r>
            <a:endParaRPr lang="en-US" dirty="0"/>
          </a:p>
        </p:txBody>
      </p:sp>
      <p:pic>
        <p:nvPicPr>
          <p:cNvPr id="2" name="Picture 1" descr="Screen Shot 2012-11-27 at 11.02.57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43" y="1121230"/>
            <a:ext cx="6291840" cy="2524907"/>
          </a:xfrm>
          <a:prstGeom prst="rect">
            <a:avLst/>
          </a:prstGeom>
        </p:spPr>
      </p:pic>
      <p:pic>
        <p:nvPicPr>
          <p:cNvPr id="4" name="Picture 3" descr="Screen Shot 2012-11-27 at 11.03.03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315" y="3605878"/>
            <a:ext cx="6386110" cy="268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17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799" y="381000"/>
            <a:ext cx="7714873" cy="533400"/>
          </a:xfrm>
        </p:spPr>
        <p:txBody>
          <a:bodyPr/>
          <a:lstStyle/>
          <a:p>
            <a:r>
              <a:rPr lang="en-US" dirty="0" smtClean="0"/>
              <a:t>MU Stage 2 </a:t>
            </a:r>
            <a:r>
              <a:rPr lang="en-US" dirty="0" err="1" smtClean="0"/>
              <a:t>Cyclomatic</a:t>
            </a:r>
            <a:r>
              <a:rPr lang="en-US" dirty="0" smtClean="0"/>
              <a:t> Complexity Results</a:t>
            </a:r>
            <a:endParaRPr lang="en-US" dirty="0"/>
          </a:p>
        </p:txBody>
      </p:sp>
      <p:pic>
        <p:nvPicPr>
          <p:cNvPr id="2" name="Picture 1" descr="Screen Shot 2012-11-27 at 11.03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045" y="1139827"/>
            <a:ext cx="6417921" cy="2603771"/>
          </a:xfrm>
          <a:prstGeom prst="rect">
            <a:avLst/>
          </a:prstGeom>
        </p:spPr>
      </p:pic>
      <p:pic>
        <p:nvPicPr>
          <p:cNvPr id="4" name="Picture 3" descr="Screen Shot 2012-11-27 at 11.03.1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22" y="3660101"/>
            <a:ext cx="6488383" cy="267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04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799" y="381000"/>
            <a:ext cx="7714873" cy="533400"/>
          </a:xfrm>
        </p:spPr>
        <p:txBody>
          <a:bodyPr/>
          <a:lstStyle/>
          <a:p>
            <a:r>
              <a:rPr lang="en-US" dirty="0" smtClean="0"/>
              <a:t>MU Stage 2 </a:t>
            </a:r>
            <a:r>
              <a:rPr lang="en-US" dirty="0" err="1" smtClean="0"/>
              <a:t>Cyclomatic</a:t>
            </a:r>
            <a:r>
              <a:rPr lang="en-US" dirty="0" smtClean="0"/>
              <a:t> Complexity Results</a:t>
            </a:r>
            <a:endParaRPr lang="en-US" dirty="0"/>
          </a:p>
        </p:txBody>
      </p:sp>
      <p:pic>
        <p:nvPicPr>
          <p:cNvPr id="2" name="Picture 1" descr="Screen Shot 2012-11-27 at 11.03.26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82" y="1191846"/>
            <a:ext cx="6228669" cy="2591877"/>
          </a:xfrm>
          <a:prstGeom prst="rect">
            <a:avLst/>
          </a:prstGeom>
        </p:spPr>
      </p:pic>
      <p:pic>
        <p:nvPicPr>
          <p:cNvPr id="4" name="Picture 3" descr="Screen Shot 2012-11-27 at 11.03.35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46" y="3697706"/>
            <a:ext cx="6243707" cy="264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00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799" y="381000"/>
            <a:ext cx="7714873" cy="533400"/>
          </a:xfrm>
        </p:spPr>
        <p:txBody>
          <a:bodyPr/>
          <a:lstStyle/>
          <a:p>
            <a:r>
              <a:rPr lang="en-US" dirty="0" smtClean="0"/>
              <a:t>MU Stage 2 </a:t>
            </a:r>
            <a:r>
              <a:rPr lang="en-US" dirty="0" err="1" smtClean="0"/>
              <a:t>Cyclomatic</a:t>
            </a:r>
            <a:r>
              <a:rPr lang="en-US" dirty="0" smtClean="0"/>
              <a:t> Complexity Results</a:t>
            </a:r>
            <a:endParaRPr lang="en-US" dirty="0"/>
          </a:p>
        </p:txBody>
      </p:sp>
      <p:pic>
        <p:nvPicPr>
          <p:cNvPr id="2" name="Picture 1" descr="Screen Shot 2012-11-27 at 11.03.43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43" y="1147792"/>
            <a:ext cx="6228629" cy="2459738"/>
          </a:xfrm>
          <a:prstGeom prst="rect">
            <a:avLst/>
          </a:prstGeom>
        </p:spPr>
      </p:pic>
      <p:pic>
        <p:nvPicPr>
          <p:cNvPr id="4" name="Picture 3" descr="Screen Shot 2012-11-27 at 11.03.5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13" y="3671089"/>
            <a:ext cx="6358199" cy="255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71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Quality Measures</a:t>
            </a:r>
            <a:endParaRPr lang="en-US" dirty="0"/>
          </a:p>
        </p:txBody>
      </p:sp>
      <p:pic>
        <p:nvPicPr>
          <p:cNvPr id="2" name="Picture 1" descr="kamira_log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968" y="186354"/>
            <a:ext cx="1422031" cy="462434"/>
          </a:xfrm>
          <a:prstGeom prst="rect">
            <a:avLst/>
          </a:prstGeom>
        </p:spPr>
      </p:pic>
      <p:pic>
        <p:nvPicPr>
          <p:cNvPr id="5" name="Picture 4" descr="cqm_logic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12" y="768291"/>
            <a:ext cx="8517294" cy="49757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223684" y="981389"/>
            <a:ext cx="3521225" cy="119787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 descr="kamira_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966" y="196338"/>
            <a:ext cx="1435034" cy="466302"/>
          </a:xfrm>
          <a:prstGeom prst="rect">
            <a:avLst/>
          </a:prstGeom>
        </p:spPr>
      </p:pic>
      <p:pic>
        <p:nvPicPr>
          <p:cNvPr id="8" name="Picture 7" descr="kamira_logo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00" y="234007"/>
            <a:ext cx="1399710" cy="4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39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295400"/>
            <a:ext cx="8053251" cy="4808538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 smtClean="0"/>
              <a:t>What are the best methods to assess the overall value of a Clinical Quality Measure?</a:t>
            </a:r>
          </a:p>
          <a:p>
            <a:pPr>
              <a:spcAft>
                <a:spcPts val="1800"/>
              </a:spcAft>
            </a:pPr>
            <a:r>
              <a:rPr lang="en-US" dirty="0" smtClean="0"/>
              <a:t>If the performance of a Clinical Quality Measure improves, how does it affect overall health outcomes? </a:t>
            </a:r>
            <a:r>
              <a:rPr lang="en-US" dirty="0" smtClean="0">
                <a:solidFill>
                  <a:srgbClr val="000000"/>
                </a:solidFill>
              </a:rPr>
              <a:t>How does it affect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total cost to the healthcare system?</a:t>
            </a:r>
          </a:p>
          <a:p>
            <a:pPr>
              <a:spcAft>
                <a:spcPts val="1800"/>
              </a:spcAft>
            </a:pPr>
            <a:r>
              <a:rPr lang="en-US" dirty="0" smtClean="0"/>
              <a:t>What are the best Clinical Quality Measures that improve the performance of other sibling Clinical Quality Measures?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38793-F95B-4CFC-9A87-DBAD57B24C1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 descr="kamira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00" y="234007"/>
            <a:ext cx="1399710" cy="4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18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pic>
        <p:nvPicPr>
          <p:cNvPr id="2" name="Picture 1" descr="kamira_logo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968" y="186354"/>
            <a:ext cx="1422031" cy="462434"/>
          </a:xfrm>
          <a:prstGeom prst="rect">
            <a:avLst/>
          </a:prstGeom>
        </p:spPr>
      </p:pic>
      <p:pic>
        <p:nvPicPr>
          <p:cNvPr id="4" name="Picture 3" descr="kamira_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315" y="879700"/>
            <a:ext cx="5796334" cy="52137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1368" y="1778730"/>
            <a:ext cx="1839378" cy="104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Availability of</a:t>
            </a:r>
            <a:br>
              <a:rPr lang="en-US" dirty="0" smtClean="0"/>
            </a:br>
            <a:r>
              <a:rPr lang="en-US" dirty="0" smtClean="0"/>
              <a:t>Clinical Patient </a:t>
            </a:r>
            <a:br>
              <a:rPr lang="en-US" dirty="0" smtClean="0"/>
            </a:br>
            <a:r>
              <a:rPr lang="en-US" dirty="0" smtClean="0"/>
              <a:t>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15789" y="4295963"/>
            <a:ext cx="2044512" cy="8545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Healthcare</a:t>
            </a:r>
          </a:p>
          <a:p>
            <a:r>
              <a:rPr lang="en-US" dirty="0" smtClean="0"/>
              <a:t>Financial Models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23532" y="1769924"/>
            <a:ext cx="1249674" cy="1046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Clinical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Quality</a:t>
            </a:r>
            <a:br>
              <a:rPr lang="en-US" dirty="0" smtClean="0"/>
            </a:br>
            <a:r>
              <a:rPr lang="en-US" dirty="0" smtClean="0"/>
              <a:t>Measures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0620" y="4603414"/>
            <a:ext cx="2293817" cy="721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600" dirty="0" smtClean="0"/>
              <a:t>The most value to the </a:t>
            </a:r>
            <a:br>
              <a:rPr lang="en-US" sz="1600" dirty="0" smtClean="0"/>
            </a:br>
            <a:r>
              <a:rPr lang="en-US" sz="1600" dirty="0" smtClean="0"/>
              <a:t>healthcare system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V="1">
            <a:off x="3003176" y="3203644"/>
            <a:ext cx="2753507" cy="1428121"/>
          </a:xfrm>
          <a:prstGeom prst="straightConnector1">
            <a:avLst/>
          </a:prstGeom>
          <a:solidFill>
            <a:srgbClr val="FFCC99"/>
          </a:solidFill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pic>
        <p:nvPicPr>
          <p:cNvPr id="10" name="Picture 9" descr="kamira_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966" y="196338"/>
            <a:ext cx="1435034" cy="466302"/>
          </a:xfrm>
          <a:prstGeom prst="rect">
            <a:avLst/>
          </a:prstGeom>
        </p:spPr>
      </p:pic>
      <p:pic>
        <p:nvPicPr>
          <p:cNvPr id="12" name="Picture 11" descr="kamira_logo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00" y="234007"/>
            <a:ext cx="1399710" cy="4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38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Cyclomatic</a:t>
            </a:r>
            <a:r>
              <a:rPr lang="en-US" dirty="0" smtClean="0"/>
              <a:t> Complexity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41190" y="1254369"/>
            <a:ext cx="7696200" cy="503592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err="1" smtClean="0"/>
              <a:t>Cyclomatic</a:t>
            </a:r>
            <a:r>
              <a:rPr lang="en-US" dirty="0" smtClean="0"/>
              <a:t> Complexity (CC) is a software metric used to gauge the complexity of source code</a:t>
            </a:r>
          </a:p>
          <a:p>
            <a:pPr>
              <a:spcAft>
                <a:spcPts val="1200"/>
              </a:spcAft>
            </a:pPr>
            <a:r>
              <a:rPr lang="en-US" dirty="0" smtClean="0">
                <a:solidFill>
                  <a:srgbClr val="000000"/>
                </a:solidFill>
              </a:rPr>
              <a:t>CC m</a:t>
            </a:r>
            <a:r>
              <a:rPr lang="en-US" dirty="0" smtClean="0"/>
              <a:t>easures the number of linearly independent paths through the source code of a function</a:t>
            </a:r>
          </a:p>
          <a:p>
            <a:pPr>
              <a:spcAft>
                <a:spcPts val="1200"/>
              </a:spcAft>
            </a:pPr>
            <a:endParaRPr lang="en-US" dirty="0" smtClean="0"/>
          </a:p>
        </p:txBody>
      </p:sp>
      <p:pic>
        <p:nvPicPr>
          <p:cNvPr id="2" name="Picture 1" descr="cc_cgf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777" y="2688609"/>
            <a:ext cx="4181231" cy="28109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25310" y="4159046"/>
            <a:ext cx="1544012" cy="1036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400" dirty="0" smtClean="0"/>
              <a:t>Simple example</a:t>
            </a:r>
            <a:br>
              <a:rPr lang="en-US" sz="1400" dirty="0" smtClean="0"/>
            </a:br>
            <a:r>
              <a:rPr lang="en-US" sz="1400" dirty="0" smtClean="0"/>
              <a:t>function</a:t>
            </a:r>
            <a:r>
              <a:rPr lang="en-US" sz="1400" dirty="0"/>
              <a:t> </a:t>
            </a:r>
            <a:r>
              <a:rPr lang="en-US" sz="1400" dirty="0" smtClean="0"/>
              <a:t>where </a:t>
            </a:r>
            <a:br>
              <a:rPr lang="en-US" sz="1400" dirty="0" smtClean="0"/>
            </a:br>
            <a:r>
              <a:rPr lang="en-US" sz="1400" dirty="0" smtClean="0"/>
              <a:t>“CC” = 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86101" y="5368978"/>
            <a:ext cx="2941831" cy="3800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u="sng" dirty="0">
                <a:solidFill>
                  <a:srgbClr val="0000FF"/>
                </a:solidFill>
              </a:rPr>
              <a:t>http://</a:t>
            </a:r>
            <a:r>
              <a:rPr lang="en-US" sz="800" u="sng" dirty="0" err="1">
                <a:solidFill>
                  <a:srgbClr val="0000FF"/>
                </a:solidFill>
              </a:rPr>
              <a:t>www.whiteboxtest.com</a:t>
            </a:r>
            <a:r>
              <a:rPr lang="en-US" sz="800" u="sng" dirty="0">
                <a:solidFill>
                  <a:srgbClr val="0000FF"/>
                </a:solidFill>
              </a:rPr>
              <a:t>/</a:t>
            </a:r>
            <a:r>
              <a:rPr lang="en-US" sz="800" u="sng" dirty="0" err="1">
                <a:solidFill>
                  <a:srgbClr val="0000FF"/>
                </a:solidFill>
              </a:rPr>
              <a:t>cyclomatic-complexity.php</a:t>
            </a:r>
            <a:endParaRPr lang="en-US" sz="800" u="sng" dirty="0">
              <a:solidFill>
                <a:srgbClr val="0000FF"/>
              </a:solidFill>
            </a:endParaRPr>
          </a:p>
        </p:txBody>
      </p:sp>
      <p:sp>
        <p:nvSpPr>
          <p:cNvPr id="9" name="Left Brace 8"/>
          <p:cNvSpPr/>
          <p:nvPr/>
        </p:nvSpPr>
        <p:spPr bwMode="auto">
          <a:xfrm>
            <a:off x="2985950" y="2752292"/>
            <a:ext cx="336062" cy="2625040"/>
          </a:xfrm>
          <a:prstGeom prst="leftBrace">
            <a:avLst>
              <a:gd name="adj1" fmla="val 8333"/>
              <a:gd name="adj2" fmla="val 62660"/>
            </a:avLst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ts val="1000"/>
              </a:spcAft>
              <a:buClr>
                <a:srgbClr val="FDAA03"/>
              </a:buClr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9" descr="kamira_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00" y="234007"/>
            <a:ext cx="1399710" cy="4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04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Cyclomatic</a:t>
            </a:r>
            <a:r>
              <a:rPr lang="en-US" dirty="0" smtClean="0"/>
              <a:t> Complexity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Ideal metric to apply to assess the quality of software source code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Provides visibility into maintainability of software source code, agnostic of any particular programming </a:t>
            </a:r>
            <a:r>
              <a:rPr lang="en-US" dirty="0" smtClean="0"/>
              <a:t>language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The ranges that constitute acceptable values on software </a:t>
            </a:r>
            <a:r>
              <a:rPr lang="en-US" dirty="0" err="1" smtClean="0"/>
              <a:t>Cyclomatic</a:t>
            </a:r>
            <a:r>
              <a:rPr lang="en-US" dirty="0" smtClean="0"/>
              <a:t> Complexity is a decades-long and ongoing topic with computer scientists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Carnegie Mellon University (CMU):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092020"/>
              </p:ext>
            </p:extLst>
          </p:nvPr>
        </p:nvGraphicFramePr>
        <p:xfrm>
          <a:off x="1137756" y="3872279"/>
          <a:ext cx="7268112" cy="1834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9283"/>
                <a:gridCol w="4338829"/>
              </a:tblGrid>
              <a:tr h="36498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Cyclomatic</a:t>
                      </a:r>
                      <a:r>
                        <a:rPr lang="en-US" dirty="0" smtClean="0"/>
                        <a:t> Complexity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Risk Evaluation</a:t>
                      </a:r>
                      <a:endParaRPr lang="en-US" dirty="0"/>
                    </a:p>
                  </a:txBody>
                  <a:tcPr/>
                </a:tc>
              </a:tr>
              <a:tr h="364984">
                <a:tc>
                  <a:txBody>
                    <a:bodyPr/>
                    <a:lstStyle/>
                    <a:p>
                      <a:r>
                        <a:rPr lang="en-US" dirty="0" smtClean="0"/>
                        <a:t>1-10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Very</a:t>
                      </a:r>
                      <a:r>
                        <a:rPr lang="en-US" baseline="0" dirty="0" smtClean="0">
                          <a:solidFill>
                            <a:srgbClr val="008000"/>
                          </a:solidFill>
                        </a:rPr>
                        <a:t> s</a:t>
                      </a:r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imple;</a:t>
                      </a:r>
                      <a:r>
                        <a:rPr lang="en-US" baseline="0" dirty="0" smtClean="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008000"/>
                          </a:solidFill>
                        </a:rPr>
                        <a:t>low risk</a:t>
                      </a:r>
                      <a:endParaRPr lang="en-US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71352">
                <a:tc>
                  <a:txBody>
                    <a:bodyPr/>
                    <a:lstStyle/>
                    <a:p>
                      <a:r>
                        <a:rPr lang="en-US" dirty="0" smtClean="0"/>
                        <a:t>11-20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D9DA01"/>
                          </a:solidFill>
                        </a:rPr>
                        <a:t>Nominal</a:t>
                      </a:r>
                      <a:r>
                        <a:rPr lang="en-US" baseline="0" dirty="0" smtClean="0">
                          <a:solidFill>
                            <a:srgbClr val="D9DA01"/>
                          </a:solidFill>
                        </a:rPr>
                        <a:t>; moderate risk</a:t>
                      </a:r>
                      <a:endParaRPr lang="en-US" dirty="0">
                        <a:solidFill>
                          <a:srgbClr val="D9DA01"/>
                        </a:solidFill>
                      </a:endParaRPr>
                    </a:p>
                  </a:txBody>
                  <a:tcPr/>
                </a:tc>
              </a:tr>
              <a:tr h="364984">
                <a:tc>
                  <a:txBody>
                    <a:bodyPr/>
                    <a:lstStyle/>
                    <a:p>
                      <a:r>
                        <a:rPr lang="en-US" dirty="0" smtClean="0"/>
                        <a:t>21-50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8000"/>
                          </a:solidFill>
                        </a:rPr>
                        <a:t>Complex;</a:t>
                      </a:r>
                      <a:r>
                        <a:rPr lang="en-US" baseline="0" dirty="0" smtClean="0">
                          <a:solidFill>
                            <a:srgbClr val="FF8000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FF8000"/>
                          </a:solidFill>
                        </a:rPr>
                        <a:t>high risk</a:t>
                      </a:r>
                      <a:endParaRPr lang="en-US" dirty="0">
                        <a:solidFill>
                          <a:srgbClr val="FF8000"/>
                        </a:solidFill>
                      </a:endParaRPr>
                    </a:p>
                  </a:txBody>
                  <a:tcPr/>
                </a:tc>
              </a:tr>
              <a:tr h="364984">
                <a:tc>
                  <a:txBody>
                    <a:bodyPr/>
                    <a:lstStyle/>
                    <a:p>
                      <a:r>
                        <a:rPr lang="en-US" dirty="0" smtClean="0"/>
                        <a:t>&gt;50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DA111C"/>
                          </a:solidFill>
                        </a:rPr>
                        <a:t>Untestable;</a:t>
                      </a:r>
                      <a:r>
                        <a:rPr lang="en-US" baseline="0" dirty="0" smtClean="0">
                          <a:solidFill>
                            <a:srgbClr val="DA111C"/>
                          </a:solidFill>
                        </a:rPr>
                        <a:t> extremely high risk</a:t>
                      </a:r>
                      <a:endParaRPr lang="en-US" dirty="0">
                        <a:solidFill>
                          <a:srgbClr val="DA111C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36799" y="5655959"/>
            <a:ext cx="3762105" cy="387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2"/>
              </a:rPr>
              <a:t>www.sei.cmu.edu/reports/97hb001.pdf</a:t>
            </a:r>
            <a:r>
              <a:rPr lang="en-US" sz="1100" dirty="0"/>
              <a:t> </a:t>
            </a:r>
            <a:r>
              <a:rPr lang="en-US" sz="1100" dirty="0" smtClean="0"/>
              <a:t>(see page </a:t>
            </a:r>
            <a:r>
              <a:rPr lang="en-US" sz="1100" dirty="0"/>
              <a:t>147)</a:t>
            </a:r>
          </a:p>
        </p:txBody>
      </p:sp>
      <p:pic>
        <p:nvPicPr>
          <p:cNvPr id="6" name="Picture 5" descr="kamira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00" y="234007"/>
            <a:ext cx="1399710" cy="4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44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162800" cy="533400"/>
          </a:xfrm>
        </p:spPr>
        <p:txBody>
          <a:bodyPr/>
          <a:lstStyle/>
          <a:p>
            <a:r>
              <a:rPr lang="en-US" dirty="0" smtClean="0"/>
              <a:t>Using Clinical Quality Measures to</a:t>
            </a:r>
            <a:br>
              <a:rPr lang="en-US" dirty="0" smtClean="0"/>
            </a:br>
            <a:r>
              <a:rPr lang="en-US" dirty="0" smtClean="0"/>
              <a:t>Bend the Cost Curve</a:t>
            </a:r>
            <a:endParaRPr lang="en-US" dirty="0"/>
          </a:p>
        </p:txBody>
      </p:sp>
      <p:pic>
        <p:nvPicPr>
          <p:cNvPr id="7" name="Picture 6" descr="kamira_grap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003" y="1589060"/>
            <a:ext cx="6494039" cy="4678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272068" y="3428552"/>
            <a:ext cx="1787669" cy="421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BABA"/>
                </a:solidFill>
              </a:rPr>
              <a:t>NOTIONAL</a:t>
            </a:r>
            <a:endParaRPr lang="en-US" sz="2400" dirty="0">
              <a:solidFill>
                <a:srgbClr val="FFBABA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7713990" y="3331442"/>
            <a:ext cx="1787669" cy="421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BABA"/>
                </a:solidFill>
              </a:rPr>
              <a:t>NOTIONAL</a:t>
            </a:r>
            <a:endParaRPr lang="en-US" sz="2400" dirty="0">
              <a:solidFill>
                <a:srgbClr val="FFBABA"/>
              </a:solidFill>
            </a:endParaRPr>
          </a:p>
        </p:txBody>
      </p:sp>
      <p:pic>
        <p:nvPicPr>
          <p:cNvPr id="9" name="Picture 8" descr="kamira_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00" y="234007"/>
            <a:ext cx="1399710" cy="4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5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011_CTH_PP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itrebriefin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ts val="2500"/>
          </a:lnSpc>
          <a:spcBef>
            <a:spcPct val="0"/>
          </a:spcBef>
          <a:spcAft>
            <a:spcPts val="1000"/>
          </a:spcAft>
          <a:buClr>
            <a:srgbClr val="FDAA03"/>
          </a:buClr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99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ts val="2500"/>
          </a:lnSpc>
          <a:spcBef>
            <a:spcPct val="0"/>
          </a:spcBef>
          <a:spcAft>
            <a:spcPts val="1000"/>
          </a:spcAft>
          <a:buClr>
            <a:srgbClr val="FDAA03"/>
          </a:buClr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itrebrief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rebriefing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trebriefing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rebriefing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rebriefing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rebriefing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rebriefing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rebriefing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8AB9E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8B4CBDE9C13E48883D65652DAF6F67" ma:contentTypeVersion="0" ma:contentTypeDescription="Create a new document." ma:contentTypeScope="" ma:versionID="500b471f781d37868b5a7a8e58587149">
  <xsd:schema xmlns:xsd="http://www.w3.org/2001/XMLSchema" xmlns:p="http://schemas.microsoft.com/office/2006/metadata/properties" xmlns:ns2="BD4C8B7C-C1E9-483E-883D-65652DAF6F67" targetNamespace="http://schemas.microsoft.com/office/2006/metadata/properties" ma:root="true" ma:fieldsID="7bc23b5d49a0f1c1a2024d62cef0039c" ns2:_="">
    <xsd:import namespace="BD4C8B7C-C1E9-483E-883D-65652DAF6F67"/>
    <xsd:element name="properties">
      <xsd:complexType>
        <xsd:sequence>
          <xsd:element name="documentManagement">
            <xsd:complexType>
              <xsd:all>
                <xsd:element ref="ns2:Dept_x002f_Type"/>
                <xsd:element ref="ns2:Format"/>
                <xsd:element ref="ns2:Description0" minOccurs="0"/>
                <xsd:element ref="ns2:Updated" minOccurs="0"/>
                <xsd:element ref="ns2:Version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BD4C8B7C-C1E9-483E-883D-65652DAF6F67" elementFormDefault="qualified">
    <xsd:import namespace="http://schemas.microsoft.com/office/2006/documentManagement/types"/>
    <xsd:element name="Dept_x002f_Type" ma:index="8" ma:displayName="TempType" ma:format="Dropdown" ma:internalName="Dept_x002f_Type">
      <xsd:simpleType>
        <xsd:restriction base="dms:Choice">
          <xsd:enumeration value="Tab"/>
          <xsd:enumeration value="CCG"/>
          <xsd:enumeration value="HS SEDI"/>
          <xsd:enumeration value="HLSC"/>
          <xsd:enumeration value="MITRE"/>
          <xsd:enumeration value="Miscellaneous"/>
        </xsd:restriction>
      </xsd:simpleType>
    </xsd:element>
    <xsd:element name="Format" ma:index="9" ma:displayName="Format" ma:default="Word Doc" ma:format="Dropdown" ma:internalName="Format">
      <xsd:simpleType>
        <xsd:restriction base="dms:Choice">
          <xsd:enumeration value="Word Doc"/>
          <xsd:enumeration value="PowerPoint"/>
          <xsd:enumeration value="Excel"/>
          <xsd:enumeration value="Access"/>
          <xsd:enumeration value="PDF"/>
          <xsd:enumeration value="Zip"/>
          <xsd:enumeration value="Other"/>
        </xsd:restriction>
      </xsd:simpleType>
    </xsd:element>
    <xsd:element name="Description0" ma:index="10" nillable="true" ma:displayName="Description" ma:internalName="Description0">
      <xsd:simpleType>
        <xsd:restriction base="dms:Note"/>
      </xsd:simpleType>
    </xsd:element>
    <xsd:element name="Updated" ma:index="11" nillable="true" ma:displayName="Updated" ma:format="DateOnly" ma:internalName="Updated">
      <xsd:simpleType>
        <xsd:restriction base="dms:DateTime"/>
      </xsd:simpleType>
    </xsd:element>
    <xsd:element name="Version0" ma:index="12" ma:displayName="Version" ma:format="Dropdown" ma:internalName="Version0">
      <xsd:simpleType>
        <xsd:restriction base="dms:Choice">
          <xsd:enumeration value="v1"/>
          <xsd:enumeration value="v2"/>
          <xsd:enumeration value="v3"/>
          <xsd:enumeration value="v4"/>
          <xsd:enumeration value="v5"/>
          <xsd:enumeration value="v6"/>
          <xsd:enumeration value="v7"/>
          <xsd:enumeration value="v8"/>
          <xsd:enumeration value="v9"/>
          <xsd:enumeration value="v10"/>
          <xsd:enumeration value="v11"/>
          <xsd:enumeration value="v12"/>
          <xsd:enumeration value="v13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Description0 xmlns="BD4C8B7C-C1E9-483E-883D-65652DAF6F67">Corporate briefing template (white, with blue &amp; gold accents) with MITRE logo. Contains a copyright notice on the cover page. This is an Office 2007 template. The spacing and layout is slightly different from the mitrebriefing_2009 template, below.</Description0>
    <Format xmlns="BD4C8B7C-C1E9-483E-883D-65652DAF6F67">PowerPoint</Format>
    <Dept_x002f_Type xmlns="BD4C8B7C-C1E9-483E-883D-65652DAF6F67">CCG</Dept_x002f_Type>
    <Updated xmlns="BD4C8B7C-C1E9-483E-883D-65652DAF6F67">2011-01-03T05:00:00+00:00</Updated>
    <Version0 xmlns="BD4C8B7C-C1E9-483E-883D-65652DAF6F67">v3</Version0>
  </documentManagement>
</p:properties>
</file>

<file path=customXml/itemProps1.xml><?xml version="1.0" encoding="utf-8"?>
<ds:datastoreItem xmlns:ds="http://schemas.openxmlformats.org/officeDocument/2006/customXml" ds:itemID="{6B6D1523-F26F-4D2F-8BC7-0B467846F5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4C8B7C-C1E9-483E-883D-65652DAF6F67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2CFEAC9E-F510-49C7-97E8-9F5BFC2A42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6E5B1B-B998-4E41-9B1B-28665947B374}">
  <ds:schemaRefs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terms/"/>
    <ds:schemaRef ds:uri="BD4C8B7C-C1E9-483E-883D-65652DAF6F67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4067</TotalTime>
  <Words>1210</Words>
  <Application>Microsoft Macintosh PowerPoint</Application>
  <PresentationFormat>On-screen Show (4:3)</PresentationFormat>
  <Paragraphs>144</Paragraphs>
  <Slides>37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2011_CTH_PPT_Template</vt:lpstr>
      <vt:lpstr>An Open Source Clinical Quality Modeling Framework </vt:lpstr>
      <vt:lpstr>What is Kamira?</vt:lpstr>
      <vt:lpstr>Background - Clinical Quality Measures </vt:lpstr>
      <vt:lpstr>Clinical Quality Measures</vt:lpstr>
      <vt:lpstr>Research Questions</vt:lpstr>
      <vt:lpstr>Idea</vt:lpstr>
      <vt:lpstr>Cyclomatic Complexity Analysis</vt:lpstr>
      <vt:lpstr>Cyclomatic Complexity Analysis</vt:lpstr>
      <vt:lpstr>Using Clinical Quality Measures to Bend the Cost Curve</vt:lpstr>
      <vt:lpstr>Model Financial Costs and Savings </vt:lpstr>
      <vt:lpstr>Example:  Influenza Vaccination</vt:lpstr>
      <vt:lpstr>Availability of Clinical Patient Data</vt:lpstr>
      <vt:lpstr>Idea</vt:lpstr>
      <vt:lpstr>Open Source License</vt:lpstr>
      <vt:lpstr>Interaction Model</vt:lpstr>
      <vt:lpstr>Dashboard Visualization</vt:lpstr>
      <vt:lpstr>CQM Complexity Analysis Visualization</vt:lpstr>
      <vt:lpstr>Financial Analysis Visualization</vt:lpstr>
      <vt:lpstr>Backup</vt:lpstr>
      <vt:lpstr>MU Stage 1 Ambulatory  CQM Certification Analysis</vt:lpstr>
      <vt:lpstr>Meaningful Use Stage 2 Ambulatory CQM Complexity Analysis</vt:lpstr>
      <vt:lpstr>MU Stage 2 Cyclomatic Complexity Results</vt:lpstr>
      <vt:lpstr>MU Stage 2 Cyclomatic Complexity Results</vt:lpstr>
      <vt:lpstr>MU Stage 2 Cyclomatic Complexity Results</vt:lpstr>
      <vt:lpstr>MU Stage 2 Cyclomatic Complexity Results</vt:lpstr>
      <vt:lpstr>MU Stage 2 Cyclomatic Complexity Results</vt:lpstr>
      <vt:lpstr>MU Stage 2 Cyclomatic Complexity Results</vt:lpstr>
      <vt:lpstr>MU Stage 2 Cyclomatic Complexity Results</vt:lpstr>
      <vt:lpstr>MU Stage 2 Cyclomatic Complexity Results</vt:lpstr>
      <vt:lpstr>MU Stage 2 Cyclomatic Complexity Results</vt:lpstr>
      <vt:lpstr>MU Stage 2 Cyclomatic Complexity Results</vt:lpstr>
      <vt:lpstr>MU Stage 2 Cyclomatic Complexity Results</vt:lpstr>
      <vt:lpstr>MU Stage 2 Cyclomatic Complexity Results</vt:lpstr>
      <vt:lpstr>MU Stage 2 Cyclomatic Complexity Results</vt:lpstr>
      <vt:lpstr>MU Stage 2 Cyclomatic Complexity Results</vt:lpstr>
      <vt:lpstr>MU Stage 2 Cyclomatic Complexity Results</vt:lpstr>
      <vt:lpstr>MU Stage 2 Cyclomatic Complexity Results</vt:lpstr>
    </vt:vector>
  </TitlesOfParts>
  <Company>The MITRE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jtafalla</dc:creator>
  <dc:description>Version 1.0 _x000d_
12/03/07</dc:description>
  <cp:lastModifiedBy>Peter K</cp:lastModifiedBy>
  <cp:revision>205</cp:revision>
  <cp:lastPrinted>2011-05-04T12:57:35Z</cp:lastPrinted>
  <dcterms:created xsi:type="dcterms:W3CDTF">2012-03-07T15:29:49Z</dcterms:created>
  <dcterms:modified xsi:type="dcterms:W3CDTF">2013-01-14T22:33:47Z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0x0101007C8B4CBDE9C13E48883D65652DAF6F67</vt:lpwstr>
  </property>
</Properties>
</file>